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11" r:id="rId3"/>
    <p:sldId id="318" r:id="rId4"/>
    <p:sldId id="321" r:id="rId5"/>
    <p:sldId id="330" r:id="rId6"/>
    <p:sldId id="331" r:id="rId7"/>
    <p:sldId id="319" r:id="rId8"/>
    <p:sldId id="320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3" r:id="rId18"/>
    <p:sldId id="334" r:id="rId19"/>
    <p:sldId id="335" r:id="rId20"/>
    <p:sldId id="317" r:id="rId21"/>
    <p:sldId id="313" r:id="rId22"/>
  </p:sldIdLst>
  <p:sldSz cx="9144000" cy="5143500" type="screen16x9"/>
  <p:notesSz cx="6877050" cy="1000125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7" autoAdjust="0"/>
  </p:normalViewPr>
  <p:slideViewPr>
    <p:cSldViewPr snapToGrid="0" showGuides="1">
      <p:cViewPr varScale="1">
        <p:scale>
          <a:sx n="143" d="100"/>
          <a:sy n="143" d="100"/>
        </p:scale>
        <p:origin x="684" y="114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E8B2F477-5001-46A6-BA15-3AFA051831B3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956FF90B-1CD1-4498-B8E5-BB512675DE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7869" y="4750594"/>
            <a:ext cx="4621313" cy="4500563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39606" y="9501187"/>
            <a:ext cx="837444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8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42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42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4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16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2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64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8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3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56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4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745813"/>
            <a:ext cx="7985388" cy="1120776"/>
          </a:xfrm>
        </p:spPr>
        <p:txBody>
          <a:bodyPr anchor="t" anchorCtr="0"/>
          <a:lstStyle>
            <a:lvl1pPr algn="ctr">
              <a:lnSpc>
                <a:spcPts val="5000"/>
              </a:lnSpc>
              <a:defRPr sz="4800" spc="-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8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1038568"/>
            <a:ext cx="6325551" cy="3573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19" y="4716655"/>
            <a:ext cx="2895600" cy="14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1" spc="-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Ravensbourne  |  Title  |  Date</a:t>
            </a:r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p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1038568"/>
            <a:ext cx="6325551" cy="3564932"/>
          </a:xfrm>
        </p:spPr>
        <p:txBody>
          <a:bodyPr/>
          <a:lstStyle>
            <a:lvl2pPr marL="163513" indent="-163513">
              <a:buFont typeface="Arial" panose="020B0604020202020204" pitchFamily="34" charset="0"/>
              <a:buChar char="•"/>
              <a:defRPr/>
            </a:lvl2pPr>
            <a:lvl3pPr marL="349250" indent="-185738">
              <a:buFont typeface="Arial" panose="020B0604020202020204" pitchFamily="34" charset="0"/>
              <a:buChar char="•"/>
              <a:defRPr b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19" y="4716655"/>
            <a:ext cx="2895600" cy="14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1" spc="-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Ravensbourne  |  Title  |  Date</a:t>
            </a:r>
          </a:p>
        </p:txBody>
      </p:sp>
    </p:spTree>
    <p:extLst>
      <p:ext uri="{BB962C8B-B14F-4D97-AF65-F5344CB8AC3E}">
        <p14:creationId xmlns:p14="http://schemas.microsoft.com/office/powerpoint/2010/main" val="332757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1" y="1038568"/>
            <a:ext cx="4186144" cy="3573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46250" y="290513"/>
            <a:ext cx="4212000" cy="4320000"/>
          </a:xfrm>
          <a:solidFill>
            <a:srgbClr val="EEEDEB"/>
          </a:solidFill>
        </p:spPr>
        <p:txBody>
          <a:bodyPr tIns="1764000" anchor="t" anchorCtr="0"/>
          <a:lstStyle>
            <a:lvl1pPr algn="ctr">
              <a:defRPr sz="600"/>
            </a:lvl1pPr>
          </a:lstStyle>
          <a:p>
            <a:r>
              <a:rPr lang="en-GB"/>
              <a:t>Insert image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19" y="4716655"/>
            <a:ext cx="2895600" cy="14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1" spc="-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Ravensbourne  |  Title  |  Date</a:t>
            </a:r>
          </a:p>
        </p:txBody>
      </p:sp>
    </p:spTree>
    <p:extLst>
      <p:ext uri="{BB962C8B-B14F-4D97-AF65-F5344CB8AC3E}">
        <p14:creationId xmlns:p14="http://schemas.microsoft.com/office/powerpoint/2010/main" val="259334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508313"/>
            <a:ext cx="7985388" cy="1120776"/>
          </a:xfrm>
        </p:spPr>
        <p:txBody>
          <a:bodyPr anchor="t" anchorCtr="0"/>
          <a:lstStyle>
            <a:lvl1pPr algn="ctr">
              <a:lnSpc>
                <a:spcPts val="5000"/>
              </a:lnSpc>
              <a:defRPr sz="4800" spc="-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3062430"/>
            <a:ext cx="7985388" cy="998931"/>
          </a:xfr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spc="-6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2001" y="684000"/>
            <a:ext cx="6840000" cy="3911813"/>
          </a:xfrm>
        </p:spPr>
        <p:txBody>
          <a:bodyPr anchor="ctr" anchorCtr="0"/>
          <a:lstStyle>
            <a:lvl1pPr algn="ctr">
              <a:lnSpc>
                <a:spcPts val="5000"/>
              </a:lnSpc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19" y="4716655"/>
            <a:ext cx="2895600" cy="14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1" spc="-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Ravensbourne  |  Title  |  Date</a:t>
            </a:r>
          </a:p>
        </p:txBody>
      </p:sp>
    </p:spTree>
    <p:extLst>
      <p:ext uri="{BB962C8B-B14F-4D97-AF65-F5344CB8AC3E}">
        <p14:creationId xmlns:p14="http://schemas.microsoft.com/office/powerpoint/2010/main" val="422748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py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2001" y="684000"/>
            <a:ext cx="6840000" cy="3911813"/>
          </a:xfrm>
        </p:spPr>
        <p:txBody>
          <a:bodyPr anchor="ctr" anchorCtr="0"/>
          <a:lstStyle>
            <a:lvl1pPr algn="ctr">
              <a:lnSpc>
                <a:spcPts val="5000"/>
              </a:lnSpc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19" y="4716655"/>
            <a:ext cx="2895600" cy="14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1" spc="-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Ravensbourne  |  Title  |  Date</a:t>
            </a:r>
          </a:p>
        </p:txBody>
      </p:sp>
    </p:spTree>
    <p:extLst>
      <p:ext uri="{BB962C8B-B14F-4D97-AF65-F5344CB8AC3E}">
        <p14:creationId xmlns:p14="http://schemas.microsoft.com/office/powerpoint/2010/main" val="254724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py with Nam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2001" y="684000"/>
            <a:ext cx="6840000" cy="3911813"/>
          </a:xfrm>
        </p:spPr>
        <p:txBody>
          <a:bodyPr anchor="ctr" anchorCtr="0"/>
          <a:lstStyle>
            <a:lvl1pPr algn="ctr">
              <a:lnSpc>
                <a:spcPts val="5000"/>
              </a:lnSpc>
              <a:defRPr sz="4800">
                <a:solidFill>
                  <a:schemeClr val="tx1"/>
                </a:solidFill>
              </a:defRPr>
            </a:lvl1pPr>
            <a:lvl2pPr algn="ctr">
              <a:spcBef>
                <a:spcPts val="1400"/>
              </a:spcBef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19" y="4716655"/>
            <a:ext cx="2895600" cy="14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1" spc="-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Ravensbourne  |  Title  |  Date</a:t>
            </a:r>
          </a:p>
        </p:txBody>
      </p:sp>
    </p:spTree>
    <p:extLst>
      <p:ext uri="{BB962C8B-B14F-4D97-AF65-F5344CB8AC3E}">
        <p14:creationId xmlns:p14="http://schemas.microsoft.com/office/powerpoint/2010/main" val="401491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72593" y="290513"/>
            <a:ext cx="8595181" cy="4329112"/>
          </a:xfrm>
          <a:solidFill>
            <a:srgbClr val="EEEDEB"/>
          </a:solidFill>
        </p:spPr>
        <p:txBody>
          <a:bodyPr tIns="540000" anchor="t" anchorCtr="0"/>
          <a:lstStyle>
            <a:lvl1pPr algn="ctr">
              <a:defRPr sz="600"/>
            </a:lvl1pPr>
          </a:lstStyle>
          <a:p>
            <a:r>
              <a:rPr lang="en-GB"/>
              <a:t>Insert image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19" y="4716655"/>
            <a:ext cx="2895600" cy="14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1" spc="-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Ravensbourne  |  Title  |  Date</a:t>
            </a:r>
          </a:p>
        </p:txBody>
      </p:sp>
    </p:spTree>
    <p:extLst>
      <p:ext uri="{BB962C8B-B14F-4D97-AF65-F5344CB8AC3E}">
        <p14:creationId xmlns:p14="http://schemas.microsoft.com/office/powerpoint/2010/main" val="325194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46250" y="290513"/>
            <a:ext cx="4212000" cy="4329112"/>
          </a:xfrm>
          <a:solidFill>
            <a:srgbClr val="EEEDEB"/>
          </a:solidFill>
        </p:spPr>
        <p:txBody>
          <a:bodyPr tIns="540000" anchor="t" anchorCtr="0"/>
          <a:lstStyle>
            <a:lvl1pPr algn="ctr">
              <a:defRPr sz="600"/>
            </a:lvl1pPr>
          </a:lstStyle>
          <a:p>
            <a:r>
              <a:rPr lang="en-GB"/>
              <a:t>Insert image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72594" y="290513"/>
            <a:ext cx="4212000" cy="4329112"/>
          </a:xfrm>
          <a:solidFill>
            <a:srgbClr val="EEEDEB"/>
          </a:solidFill>
        </p:spPr>
        <p:txBody>
          <a:bodyPr tIns="540000" anchor="t" anchorCtr="0"/>
          <a:lstStyle>
            <a:lvl1pPr algn="ctr">
              <a:defRPr sz="600"/>
            </a:lvl1pPr>
          </a:lstStyle>
          <a:p>
            <a:r>
              <a:rPr lang="en-GB"/>
              <a:t>Insert image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19" y="4716655"/>
            <a:ext cx="2895600" cy="14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1" spc="-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Ravensbourne  |  Title  |  Date</a:t>
            </a:r>
          </a:p>
        </p:txBody>
      </p:sp>
    </p:spTree>
    <p:extLst>
      <p:ext uri="{BB962C8B-B14F-4D97-AF65-F5344CB8AC3E}">
        <p14:creationId xmlns:p14="http://schemas.microsoft.com/office/powerpoint/2010/main" val="292616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46250" y="290513"/>
            <a:ext cx="4212000" cy="2088000"/>
          </a:xfrm>
          <a:solidFill>
            <a:srgbClr val="EEEDEB"/>
          </a:solidFill>
        </p:spPr>
        <p:txBody>
          <a:bodyPr tIns="540000" anchor="t" anchorCtr="0"/>
          <a:lstStyle>
            <a:lvl1pPr algn="ctr">
              <a:defRPr sz="600"/>
            </a:lvl1pPr>
          </a:lstStyle>
          <a:p>
            <a:r>
              <a:rPr lang="en-GB"/>
              <a:t>Insert image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72594" y="290513"/>
            <a:ext cx="4212000" cy="4329112"/>
          </a:xfrm>
          <a:solidFill>
            <a:srgbClr val="EEEDEB"/>
          </a:solidFill>
        </p:spPr>
        <p:txBody>
          <a:bodyPr tIns="540000" anchor="t" anchorCtr="0"/>
          <a:lstStyle>
            <a:lvl1pPr algn="ctr">
              <a:defRPr sz="600"/>
            </a:lvl1pPr>
          </a:lstStyle>
          <a:p>
            <a:r>
              <a:rPr lang="en-GB"/>
              <a:t>Insert image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46250" y="2523688"/>
            <a:ext cx="4212000" cy="2088000"/>
          </a:xfrm>
          <a:solidFill>
            <a:srgbClr val="EEEDEB"/>
          </a:solidFill>
        </p:spPr>
        <p:txBody>
          <a:bodyPr tIns="540000" anchor="t" anchorCtr="0"/>
          <a:lstStyle>
            <a:lvl1pPr algn="ctr">
              <a:defRPr sz="600"/>
            </a:lvl1pPr>
          </a:lstStyle>
          <a:p>
            <a:r>
              <a:rPr lang="en-GB"/>
              <a:t>Insert image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19" y="4716655"/>
            <a:ext cx="2895600" cy="14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1" spc="-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Ravensbourne  |  Title  |  Date</a:t>
            </a:r>
          </a:p>
        </p:txBody>
      </p:sp>
    </p:spTree>
    <p:extLst>
      <p:ext uri="{BB962C8B-B14F-4D97-AF65-F5344CB8AC3E}">
        <p14:creationId xmlns:p14="http://schemas.microsoft.com/office/powerpoint/2010/main" val="263387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46250" y="290513"/>
            <a:ext cx="4212000" cy="2088000"/>
          </a:xfrm>
          <a:solidFill>
            <a:srgbClr val="EEEDEB"/>
          </a:solidFill>
        </p:spPr>
        <p:txBody>
          <a:bodyPr tIns="540000" anchor="t" anchorCtr="0"/>
          <a:lstStyle>
            <a:lvl1pPr algn="ctr">
              <a:defRPr sz="600"/>
            </a:lvl1pPr>
          </a:lstStyle>
          <a:p>
            <a:r>
              <a:rPr lang="en-GB"/>
              <a:t>Insert image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72594" y="290513"/>
            <a:ext cx="4212000" cy="2088000"/>
          </a:xfrm>
          <a:solidFill>
            <a:srgbClr val="EEEDEB"/>
          </a:solidFill>
        </p:spPr>
        <p:txBody>
          <a:bodyPr tIns="540000" anchor="t" anchorCtr="0"/>
          <a:lstStyle>
            <a:lvl1pPr algn="ctr">
              <a:defRPr sz="600"/>
            </a:lvl1pPr>
          </a:lstStyle>
          <a:p>
            <a:r>
              <a:rPr lang="en-GB"/>
              <a:t>Insert image</a:t>
            </a:r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272594" y="2523688"/>
            <a:ext cx="4212000" cy="2088000"/>
          </a:xfrm>
          <a:solidFill>
            <a:srgbClr val="EEEDEB"/>
          </a:solidFill>
        </p:spPr>
        <p:txBody>
          <a:bodyPr tIns="540000" anchor="t" anchorCtr="0"/>
          <a:lstStyle>
            <a:lvl1pPr algn="ctr">
              <a:defRPr sz="600"/>
            </a:lvl1pPr>
          </a:lstStyle>
          <a:p>
            <a:r>
              <a:rPr lang="en-GB"/>
              <a:t>Insert image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46250" y="2523688"/>
            <a:ext cx="4212000" cy="2088000"/>
          </a:xfrm>
          <a:solidFill>
            <a:srgbClr val="EEEDEB"/>
          </a:solidFill>
        </p:spPr>
        <p:txBody>
          <a:bodyPr tIns="540000" anchor="t" anchorCtr="0"/>
          <a:lstStyle>
            <a:lvl1pPr algn="ctr">
              <a:defRPr sz="600"/>
            </a:lvl1pPr>
          </a:lstStyle>
          <a:p>
            <a:r>
              <a:rPr lang="en-GB"/>
              <a:t>Insert image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19" y="4716655"/>
            <a:ext cx="2895600" cy="14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1" spc="-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Ravensbourne  |  Title  |  Date</a:t>
            </a:r>
          </a:p>
        </p:txBody>
      </p:sp>
    </p:spTree>
    <p:extLst>
      <p:ext uri="{BB962C8B-B14F-4D97-AF65-F5344CB8AC3E}">
        <p14:creationId xmlns:p14="http://schemas.microsoft.com/office/powerpoint/2010/main" val="316905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451" y="243309"/>
            <a:ext cx="6332538" cy="2882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450" y="1038568"/>
            <a:ext cx="6325551" cy="35649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2435" y="4716655"/>
            <a:ext cx="515815" cy="13884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tx1"/>
                </a:solidFill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19" y="4716655"/>
            <a:ext cx="2895600" cy="14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1" spc="-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Ravensbourne  |  Title  |  Date</a:t>
            </a:r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9" r:id="rId4"/>
    <p:sldLayoutId id="2147483662" r:id="rId5"/>
    <p:sldLayoutId id="2147483663" r:id="rId6"/>
    <p:sldLayoutId id="2147483664" r:id="rId7"/>
    <p:sldLayoutId id="2147483665" r:id="rId8"/>
    <p:sldLayoutId id="2147483658" r:id="rId9"/>
    <p:sldLayoutId id="2147483650" r:id="rId10"/>
    <p:sldLayoutId id="2147483656" r:id="rId11"/>
    <p:sldLayoutId id="2147483657" r:id="rId12"/>
    <p:sldLayoutId id="2147483655" r:id="rId13"/>
    <p:sldLayoutId id="2147483654" r:id="rId14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ts val="0"/>
        </a:spcBef>
        <a:buNone/>
        <a:defRPr sz="2000" b="1" kern="1200" spc="-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2000" b="1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2000" b="1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2000" b="1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2000" b="1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2000" b="1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.org/content/dam/rand/pubs/research_reports/RR900/RR996/RAND_RR996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4013" y="1211558"/>
            <a:ext cx="7985388" cy="1120776"/>
          </a:xfrm>
        </p:spPr>
        <p:txBody>
          <a:bodyPr/>
          <a:lstStyle/>
          <a:p>
            <a:r>
              <a:rPr lang="en-US" dirty="0"/>
              <a:t>Learning Gain</a:t>
            </a:r>
            <a:br>
              <a:rPr lang="en-US" dirty="0"/>
            </a:br>
            <a:r>
              <a:rPr lang="en-US" dirty="0"/>
              <a:t>and Employability</a:t>
            </a:r>
            <a:br>
              <a:rPr lang="en-US" dirty="0"/>
            </a:br>
            <a:br>
              <a:rPr lang="en-US" sz="3200" dirty="0"/>
            </a:br>
            <a:r>
              <a:rPr lang="en-US" sz="3200" dirty="0"/>
              <a:t>                                       </a:t>
            </a:r>
            <a:r>
              <a:rPr lang="en-US" sz="3200" dirty="0" err="1"/>
              <a:t>Dr</a:t>
            </a:r>
            <a:r>
              <a:rPr lang="en-US" sz="3200" dirty="0"/>
              <a:t> </a:t>
            </a:r>
            <a:r>
              <a:rPr lang="en-US" sz="3200" dirty="0" err="1"/>
              <a:t>Janthia</a:t>
            </a:r>
            <a:r>
              <a:rPr lang="en-US" sz="3200" dirty="0"/>
              <a:t> Taylor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83" y="696741"/>
            <a:ext cx="1352739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1725" y="1141388"/>
            <a:ext cx="8033258" cy="1526795"/>
          </a:xfrm>
        </p:spPr>
        <p:txBody>
          <a:bodyPr anchor="t" anchorCtr="0"/>
          <a:lstStyle/>
          <a:p>
            <a:pPr lvl="0" algn="l">
              <a:lnSpc>
                <a:spcPct val="100000"/>
              </a:lnSpc>
            </a:pPr>
            <a:r>
              <a:rPr lang="en-GB" sz="2400" u="sng" dirty="0"/>
              <a:t>LEARNING GAIN</a:t>
            </a:r>
            <a:r>
              <a:rPr lang="en-GB" sz="2400" b="0" u="sng" dirty="0"/>
              <a:t>:</a:t>
            </a:r>
            <a:br>
              <a:rPr lang="en-GB" sz="2000" i="1" dirty="0"/>
            </a:br>
            <a:br>
              <a:rPr lang="en-GB" sz="2000" i="1" dirty="0"/>
            </a:br>
            <a:r>
              <a:rPr lang="en-GB" sz="2000" i="1" dirty="0"/>
              <a:t>“The ‘distance travelled’, or the difference between the skills, competencies, content knowledge and personal development demonstrated by students at two points in time” (McGrath, 2015)</a:t>
            </a:r>
            <a:br>
              <a:rPr lang="en-GB" sz="2000" dirty="0"/>
            </a:br>
            <a:r>
              <a:rPr lang="en-GB" sz="2000" dirty="0"/>
              <a:t> </a:t>
            </a:r>
          </a:p>
          <a:p>
            <a:pPr algn="l">
              <a:lnSpc>
                <a:spcPct val="100000"/>
              </a:lnSpc>
            </a:pPr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7919" y="4592178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2162772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Definitions</a:t>
            </a:r>
            <a:r>
              <a:rPr lang="fr-FR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324574" y="2881589"/>
            <a:ext cx="7449556" cy="1611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48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u="sng" dirty="0"/>
              <a:t>VALUE ADDED: </a:t>
            </a:r>
            <a:br>
              <a:rPr lang="en-GB" sz="2400" u="sng" dirty="0"/>
            </a:br>
            <a:br>
              <a:rPr lang="en-GB" sz="2400" b="0" i="1" dirty="0"/>
            </a:br>
            <a:r>
              <a:rPr lang="en-GB" sz="2000" i="1" dirty="0"/>
              <a:t>“Comparison between performance predicted at the outset</a:t>
            </a:r>
            <a:br>
              <a:rPr lang="en-GB" sz="2000" i="1" dirty="0"/>
            </a:br>
            <a:r>
              <a:rPr lang="en-GB" sz="2000" i="1" dirty="0"/>
              <a:t>       and actual performance achieved at the end of studies”</a:t>
            </a:r>
          </a:p>
          <a:p>
            <a:pPr algn="l">
              <a:lnSpc>
                <a:spcPct val="100000"/>
              </a:lnSpc>
            </a:pPr>
            <a:r>
              <a:rPr lang="en-GB" sz="2000" i="1" dirty="0"/>
              <a:t>       (McGrath, 2015)</a:t>
            </a:r>
          </a:p>
        </p:txBody>
      </p:sp>
    </p:spTree>
    <p:extLst>
      <p:ext uri="{BB962C8B-B14F-4D97-AF65-F5344CB8AC3E}">
        <p14:creationId xmlns:p14="http://schemas.microsoft.com/office/powerpoint/2010/main" val="6359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8774" y="1168144"/>
            <a:ext cx="8722760" cy="3424033"/>
          </a:xfrm>
        </p:spPr>
        <p:txBody>
          <a:bodyPr anchor="t" anchorCtr="0"/>
          <a:lstStyle/>
          <a:p>
            <a:pPr marL="457200" lvl="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000" u="sng" dirty="0"/>
              <a:t>Create a replicable process </a:t>
            </a:r>
            <a:r>
              <a:rPr lang="en-GB" sz="1800" dirty="0"/>
              <a:t>for measuring DLHE outcomes</a:t>
            </a:r>
            <a:br>
              <a:rPr lang="en-GB" sz="1800" dirty="0"/>
            </a:br>
            <a:r>
              <a:rPr lang="en-GB" sz="1800" dirty="0"/>
              <a:t>against a range of STANDARD demographic characteristics</a:t>
            </a:r>
            <a:br>
              <a:rPr lang="en-GB" sz="1800" dirty="0"/>
            </a:br>
            <a:r>
              <a:rPr lang="en-GB" sz="1800" dirty="0"/>
              <a:t>in both HESA and other common academic records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endParaRPr lang="en-GB" sz="1800" dirty="0"/>
          </a:p>
          <a:p>
            <a:pPr marL="457200" lvl="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000" u="sng" dirty="0"/>
              <a:t>Integration with data </a:t>
            </a:r>
            <a:r>
              <a:rPr lang="en-GB" sz="2000" dirty="0"/>
              <a:t>on “work-preparation” activities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endParaRPr lang="en-GB" sz="1800" dirty="0"/>
          </a:p>
          <a:p>
            <a:pPr marL="457200" lvl="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000" u="sng" dirty="0"/>
              <a:t>Address whether</a:t>
            </a:r>
            <a:r>
              <a:rPr lang="en-GB" sz="2000" dirty="0"/>
              <a:t>  </a:t>
            </a:r>
            <a:r>
              <a:rPr lang="en-GB" sz="1800" dirty="0"/>
              <a:t>Creative-Discipline graduates achieve </a:t>
            </a:r>
            <a:br>
              <a:rPr lang="en-GB" sz="1800" dirty="0"/>
            </a:br>
            <a:r>
              <a:rPr lang="en-GB" sz="1800" dirty="0"/>
              <a:t>                                   “Highly-skilled” employment outcomes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endParaRPr lang="en-GB" sz="1800" dirty="0"/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000" u="sng" dirty="0"/>
              <a:t>Evaluate approaches </a:t>
            </a:r>
            <a:r>
              <a:rPr lang="en-GB" sz="1800" dirty="0"/>
              <a:t>to measuring LG for creative disciplines</a:t>
            </a:r>
            <a:br>
              <a:rPr lang="en-GB" sz="2000" dirty="0"/>
            </a:br>
            <a:endParaRPr lang="en-GB" sz="2000" dirty="0"/>
          </a:p>
          <a:p>
            <a:pPr algn="l"/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7919" y="4592178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4919937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Four phases of the </a:t>
            </a:r>
            <a:r>
              <a:rPr lang="fr-FR" sz="2800" b="1" dirty="0" err="1">
                <a:solidFill>
                  <a:schemeClr val="bg1"/>
                </a:solidFill>
              </a:rPr>
              <a:t>project</a:t>
            </a:r>
            <a:r>
              <a:rPr lang="fr-FR" sz="2800" b="1" dirty="0">
                <a:solidFill>
                  <a:schemeClr val="bg1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401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0071" y="997282"/>
            <a:ext cx="8722760" cy="681204"/>
          </a:xfrm>
          <a:solidFill>
            <a:srgbClr val="FFFF00"/>
          </a:solidFill>
        </p:spPr>
        <p:txBody>
          <a:bodyPr anchor="t" anchorCtr="0"/>
          <a:lstStyle/>
          <a:p>
            <a:pPr lvl="0" algn="l">
              <a:lnSpc>
                <a:spcPct val="100000"/>
              </a:lnSpc>
            </a:pPr>
            <a:r>
              <a:rPr lang="en-GB" sz="2000" dirty="0"/>
              <a:t>“Create a replicable process </a:t>
            </a:r>
            <a:r>
              <a:rPr lang="en-GB" sz="1800" dirty="0"/>
              <a:t>for measuring DLHE outcomes against a range</a:t>
            </a:r>
            <a:br>
              <a:rPr lang="en-GB" sz="1800" dirty="0"/>
            </a:br>
            <a:r>
              <a:rPr lang="en-GB" sz="1800" dirty="0"/>
              <a:t>  of STANDARD demographic characteristics in both HESA and other records”</a:t>
            </a:r>
          </a:p>
          <a:p>
            <a:pPr lvl="0" algn="l">
              <a:lnSpc>
                <a:spcPct val="100000"/>
              </a:lnSpc>
            </a:pPr>
            <a:br>
              <a:rPr lang="en-GB" sz="2000" dirty="0"/>
            </a:br>
            <a:endParaRPr lang="en-GB" sz="2000" dirty="0"/>
          </a:p>
          <a:p>
            <a:pPr algn="l"/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7919" y="4592178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71" y="360753"/>
            <a:ext cx="153801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Phase 1: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19325" y="1761730"/>
            <a:ext cx="8180838" cy="304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48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/>
              <a:t>Did not provide a measure of LG as such</a:t>
            </a:r>
            <a:br>
              <a:rPr lang="en-GB" sz="1800" dirty="0"/>
            </a:br>
            <a:endParaRPr lang="en-GB" sz="1800" dirty="0"/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/>
              <a:t>Acted as ‘proof-of-concept’ – by subject-area and demographics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endParaRPr lang="en-GB" sz="1800" dirty="0"/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/>
              <a:t>Illustrated ‘shape of data’ across 7 partner institutions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endParaRPr lang="en-GB" sz="1800" dirty="0"/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/>
              <a:t>Quantitative report - employment outcome by subject-area</a:t>
            </a:r>
            <a:br>
              <a:rPr lang="en-GB" sz="1800" dirty="0"/>
            </a:br>
            <a:r>
              <a:rPr lang="en-GB" sz="1800" dirty="0"/>
              <a:t>                                  - outcome by student-characteristics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endParaRPr lang="en-GB" sz="1800" dirty="0"/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/>
              <a:t>Initial questionnaire established data protocols across partners e.g. issues around confidentiality &amp; data sharing</a:t>
            </a:r>
          </a:p>
        </p:txBody>
      </p:sp>
    </p:spTree>
    <p:extLst>
      <p:ext uri="{BB962C8B-B14F-4D97-AF65-F5344CB8AC3E}">
        <p14:creationId xmlns:p14="http://schemas.microsoft.com/office/powerpoint/2010/main" val="38354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98025" y="1120776"/>
            <a:ext cx="8722760" cy="1721397"/>
          </a:xfrm>
        </p:spPr>
        <p:txBody>
          <a:bodyPr anchor="t" anchorCtr="0"/>
          <a:lstStyle/>
          <a:p>
            <a:pPr lvl="0" algn="l">
              <a:lnSpc>
                <a:spcPct val="100000"/>
              </a:lnSpc>
            </a:pPr>
            <a:r>
              <a:rPr lang="en-GB" sz="2000" dirty="0" err="1"/>
              <a:t>Approx</a:t>
            </a:r>
            <a:r>
              <a:rPr lang="en-GB" sz="2000" dirty="0"/>
              <a:t> 75 courses measured across 7 partner-institutions</a:t>
            </a:r>
          </a:p>
          <a:p>
            <a:pPr lvl="0" algn="l">
              <a:lnSpc>
                <a:spcPct val="100000"/>
              </a:lnSpc>
            </a:pPr>
            <a:endParaRPr lang="en-GB" sz="2000" dirty="0"/>
          </a:p>
          <a:p>
            <a:pPr marL="3429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Generally high employability on creative courses</a:t>
            </a:r>
          </a:p>
          <a:p>
            <a:pPr marL="3429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Some variation by course-type and by demographic group</a:t>
            </a:r>
            <a:endParaRPr lang="en-GB" sz="1800" dirty="0"/>
          </a:p>
          <a:p>
            <a:pPr lvl="0" algn="l">
              <a:lnSpc>
                <a:spcPct val="100000"/>
              </a:lnSpc>
            </a:pPr>
            <a:br>
              <a:rPr lang="en-GB" sz="2000" dirty="0"/>
            </a:br>
            <a:endParaRPr lang="en-GB" sz="2000" dirty="0"/>
          </a:p>
          <a:p>
            <a:pPr algn="l"/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7919" y="4592178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3173586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Phase 1 - </a:t>
            </a:r>
            <a:r>
              <a:rPr lang="fr-FR" sz="2800" b="1" dirty="0" err="1">
                <a:solidFill>
                  <a:schemeClr val="bg1"/>
                </a:solidFill>
              </a:rPr>
              <a:t>Findings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98025" y="2966649"/>
            <a:ext cx="7444410" cy="13007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48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dirty="0"/>
              <a:t>But beware:</a:t>
            </a:r>
          </a:p>
          <a:p>
            <a:pPr algn="l">
              <a:lnSpc>
                <a:spcPct val="100000"/>
              </a:lnSpc>
            </a:pPr>
            <a:endParaRPr lang="en-GB" sz="2000" dirty="0"/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sz="2000" i="1" dirty="0"/>
              <a:t>At subject level some sample sizes are very small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sz="2000" i="1" dirty="0"/>
              <a:t>Confidentiality issues arose for small courses or cohorts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670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7919" y="986114"/>
            <a:ext cx="6683169" cy="417884"/>
          </a:xfrm>
          <a:solidFill>
            <a:srgbClr val="FFFF00"/>
          </a:solidFill>
        </p:spPr>
        <p:txBody>
          <a:bodyPr anchor="t" anchorCtr="0"/>
          <a:lstStyle/>
          <a:p>
            <a:pPr algn="l">
              <a:lnSpc>
                <a:spcPct val="100000"/>
              </a:lnSpc>
            </a:pPr>
            <a:r>
              <a:rPr lang="en-GB" sz="2000" dirty="0"/>
              <a:t>  Integration with data on “</a:t>
            </a:r>
            <a:r>
              <a:rPr lang="en-GB" sz="2000" u="sng" dirty="0"/>
              <a:t>work-preparation</a:t>
            </a:r>
            <a:r>
              <a:rPr lang="en-GB" sz="2000" dirty="0"/>
              <a:t>” activities  </a:t>
            </a:r>
            <a:endParaRPr lang="en-GB" sz="1800" dirty="0"/>
          </a:p>
          <a:p>
            <a:pPr lvl="0" algn="l">
              <a:lnSpc>
                <a:spcPct val="100000"/>
              </a:lnSpc>
            </a:pPr>
            <a:br>
              <a:rPr lang="en-GB" sz="2000" dirty="0"/>
            </a:br>
            <a:endParaRPr lang="en-GB" sz="2000" dirty="0"/>
          </a:p>
          <a:p>
            <a:pPr algn="l"/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9095" y="4755703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1549501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Phase 2: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18906" y="1870984"/>
            <a:ext cx="8183306" cy="44070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48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dirty="0"/>
              <a:t>Definition and categories of “work preparation” agreed</a:t>
            </a:r>
          </a:p>
          <a:p>
            <a:pPr algn="l">
              <a:lnSpc>
                <a:spcPct val="100000"/>
              </a:lnSpc>
            </a:pPr>
            <a:endParaRPr lang="en-GB" sz="2400" dirty="0"/>
          </a:p>
          <a:p>
            <a:pPr algn="l">
              <a:lnSpc>
                <a:spcPct val="100000"/>
              </a:lnSpc>
            </a:pPr>
            <a:r>
              <a:rPr lang="en-GB" sz="2400" dirty="0"/>
              <a:t>	-lack of official definitions of “work </a:t>
            </a:r>
            <a:r>
              <a:rPr lang="en-GB" sz="2400" dirty="0" err="1"/>
              <a:t>preparaton</a:t>
            </a:r>
            <a:r>
              <a:rPr lang="en-GB" sz="2400" dirty="0"/>
              <a:t>”</a:t>
            </a:r>
          </a:p>
          <a:p>
            <a:pPr algn="l">
              <a:lnSpc>
                <a:spcPct val="100000"/>
              </a:lnSpc>
            </a:pPr>
            <a:r>
              <a:rPr lang="en-GB" sz="2400" dirty="0"/>
              <a:t>	</a:t>
            </a:r>
          </a:p>
          <a:p>
            <a:pPr algn="l">
              <a:lnSpc>
                <a:spcPct val="100000"/>
              </a:lnSpc>
            </a:pPr>
            <a:r>
              <a:rPr lang="en-GB" sz="2400" dirty="0"/>
              <a:t>	-consistency across partners regarding data</a:t>
            </a:r>
          </a:p>
          <a:p>
            <a:pPr algn="l">
              <a:lnSpc>
                <a:spcPct val="10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0764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7919" y="4592178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3627454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Phase 2 - </a:t>
            </a:r>
            <a:r>
              <a:rPr lang="fr-FR" sz="2800" b="1" dirty="0" err="1">
                <a:solidFill>
                  <a:schemeClr val="bg1"/>
                </a:solidFill>
              </a:rPr>
              <a:t>Categories</a:t>
            </a:r>
            <a:r>
              <a:rPr lang="fr-FR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00074" y="1606862"/>
            <a:ext cx="8102137" cy="70482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48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559873" y="1297398"/>
            <a:ext cx="8142338" cy="13667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48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dirty="0"/>
              <a:t>-Credit-bearing live brief/project</a:t>
            </a:r>
          </a:p>
          <a:p>
            <a:pPr algn="l">
              <a:lnSpc>
                <a:spcPct val="100000"/>
              </a:lnSpc>
            </a:pPr>
            <a:r>
              <a:rPr lang="en-GB" sz="2400" dirty="0"/>
              <a:t>-Non-credit-bearing live brief/project</a:t>
            </a:r>
          </a:p>
          <a:p>
            <a:pPr algn="l">
              <a:lnSpc>
                <a:spcPct val="100000"/>
              </a:lnSpc>
            </a:pPr>
            <a:r>
              <a:rPr lang="en-GB" sz="2400" dirty="0"/>
              <a:t>-Practitioner engagement </a:t>
            </a:r>
          </a:p>
          <a:p>
            <a:pPr algn="l">
              <a:lnSpc>
                <a:spcPct val="100000"/>
              </a:lnSpc>
            </a:pPr>
            <a:r>
              <a:rPr lang="en-GB" sz="2400" dirty="0"/>
              <a:t>-Mentoring</a:t>
            </a:r>
          </a:p>
          <a:p>
            <a:pPr algn="l">
              <a:lnSpc>
                <a:spcPct val="100000"/>
              </a:lnSpc>
            </a:pPr>
            <a:r>
              <a:rPr lang="en-GB" sz="2400" dirty="0"/>
              <a:t>-Credit-bearing work placements</a:t>
            </a:r>
          </a:p>
          <a:p>
            <a:pPr algn="l">
              <a:lnSpc>
                <a:spcPct val="100000"/>
              </a:lnSpc>
            </a:pPr>
            <a:r>
              <a:rPr lang="en-GB" sz="2400" dirty="0"/>
              <a:t>-Non-credit-bearing work placements</a:t>
            </a:r>
          </a:p>
          <a:p>
            <a:pPr algn="l">
              <a:lnSpc>
                <a:spcPct val="100000"/>
              </a:lnSpc>
            </a:pPr>
            <a:r>
              <a:rPr lang="en-GB" sz="2400" dirty="0"/>
              <a:t>-Specific employment-focused curriculum</a:t>
            </a:r>
          </a:p>
          <a:p>
            <a:pPr algn="l">
              <a:lnSpc>
                <a:spcPct val="100000"/>
              </a:lnSpc>
            </a:pPr>
            <a:r>
              <a:rPr lang="en-GB" sz="2400" dirty="0"/>
              <a:t>-HEI placements   </a:t>
            </a:r>
          </a:p>
        </p:txBody>
      </p:sp>
    </p:spTree>
    <p:extLst>
      <p:ext uri="{BB962C8B-B14F-4D97-AF65-F5344CB8AC3E}">
        <p14:creationId xmlns:p14="http://schemas.microsoft.com/office/powerpoint/2010/main" val="88109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7919" y="1030994"/>
            <a:ext cx="8029083" cy="417884"/>
          </a:xfrm>
          <a:solidFill>
            <a:srgbClr val="FFFF00"/>
          </a:solidFill>
        </p:spPr>
        <p:txBody>
          <a:bodyPr anchor="t" anchorCtr="0"/>
          <a:lstStyle/>
          <a:p>
            <a:pPr algn="l">
              <a:lnSpc>
                <a:spcPct val="100000"/>
              </a:lnSpc>
            </a:pPr>
            <a:r>
              <a:rPr lang="en-GB" sz="2000" dirty="0"/>
              <a:t> Do creative discipline graduates achieve “</a:t>
            </a:r>
            <a:r>
              <a:rPr lang="en-GB" sz="2000" u="sng" dirty="0"/>
              <a:t>highly skilled” outcomes</a:t>
            </a:r>
            <a:r>
              <a:rPr lang="en-GB" sz="2000" dirty="0"/>
              <a:t>” </a:t>
            </a:r>
          </a:p>
          <a:p>
            <a:pPr algn="l">
              <a:lnSpc>
                <a:spcPct val="100000"/>
              </a:lnSpc>
            </a:pPr>
            <a:endParaRPr lang="en-GB" sz="2000" u="sng" dirty="0"/>
          </a:p>
          <a:p>
            <a:pPr algn="l">
              <a:lnSpc>
                <a:spcPct val="100000"/>
              </a:lnSpc>
            </a:pPr>
            <a:endParaRPr lang="en-GB" sz="2000" u="sng" dirty="0"/>
          </a:p>
          <a:p>
            <a:pPr algn="l">
              <a:lnSpc>
                <a:spcPct val="100000"/>
              </a:lnSpc>
            </a:pPr>
            <a:endParaRPr lang="en-GB" sz="2000" u="sng" dirty="0"/>
          </a:p>
          <a:p>
            <a:pPr algn="l">
              <a:lnSpc>
                <a:spcPct val="100000"/>
              </a:lnSpc>
            </a:pPr>
            <a:endParaRPr lang="en-GB" sz="2000" u="sng" dirty="0"/>
          </a:p>
          <a:p>
            <a:pPr algn="l">
              <a:lnSpc>
                <a:spcPct val="100000"/>
              </a:lnSpc>
            </a:pPr>
            <a:endParaRPr lang="en-GB" sz="2000" u="sng" dirty="0"/>
          </a:p>
          <a:p>
            <a:pPr algn="l">
              <a:lnSpc>
                <a:spcPct val="100000"/>
              </a:lnSpc>
            </a:pPr>
            <a:endParaRPr lang="en-GB" sz="2000" u="sng" dirty="0"/>
          </a:p>
          <a:p>
            <a:pPr algn="l">
              <a:lnSpc>
                <a:spcPct val="100000"/>
              </a:lnSpc>
            </a:pPr>
            <a:endParaRPr lang="en-GB" sz="2000" u="sng" dirty="0"/>
          </a:p>
          <a:p>
            <a:pPr lvl="0" algn="l">
              <a:lnSpc>
                <a:spcPct val="100000"/>
              </a:lnSpc>
            </a:pPr>
            <a:br>
              <a:rPr lang="en-GB" sz="2000" dirty="0"/>
            </a:br>
            <a:endParaRPr lang="en-GB" sz="2000" dirty="0"/>
          </a:p>
          <a:p>
            <a:pPr algn="l"/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7919" y="4592178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155381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Phase 3: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00075" y="1447623"/>
            <a:ext cx="8098418" cy="86406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48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sz="2000" dirty="0"/>
          </a:p>
          <a:p>
            <a:pPr algn="l">
              <a:lnSpc>
                <a:spcPct val="100000"/>
              </a:lnSpc>
            </a:pPr>
            <a:r>
              <a:rPr lang="en-GB" sz="2000" dirty="0"/>
              <a:t>-Can a DLHE-like employability survey be used 3 years after graduation to add useful insight to our understanding of Employability Learning Gain?</a:t>
            </a:r>
          </a:p>
          <a:p>
            <a:pPr algn="l">
              <a:lnSpc>
                <a:spcPct val="100000"/>
              </a:lnSpc>
            </a:pPr>
            <a:endParaRPr lang="en-GB" sz="2000" dirty="0"/>
          </a:p>
          <a:p>
            <a:pPr algn="l">
              <a:lnSpc>
                <a:spcPct val="100000"/>
              </a:lnSpc>
            </a:pPr>
            <a:r>
              <a:rPr lang="en-GB" sz="2000" dirty="0"/>
              <a:t>	-informed by principle of creative careers developing slowly 	(Creative Graduates, Creative Futures, 2009)</a:t>
            </a:r>
          </a:p>
          <a:p>
            <a:pPr algn="l">
              <a:lnSpc>
                <a:spcPct val="100000"/>
              </a:lnSpc>
            </a:pPr>
            <a:endParaRPr lang="en-GB" sz="2000" dirty="0"/>
          </a:p>
          <a:p>
            <a:pPr algn="l">
              <a:lnSpc>
                <a:spcPct val="100000"/>
              </a:lnSpc>
            </a:pPr>
            <a:r>
              <a:rPr lang="en-GB" sz="2000" dirty="0"/>
              <a:t>	-Intended to identify other drivers of learning gain in a </a:t>
            </a:r>
          </a:p>
          <a:p>
            <a:pPr algn="l">
              <a:lnSpc>
                <a:spcPct val="100000"/>
              </a:lnSpc>
            </a:pPr>
            <a:r>
              <a:rPr lang="en-GB" sz="2000" dirty="0"/>
              <a:t>	graduate’s career</a:t>
            </a:r>
          </a:p>
          <a:p>
            <a:pPr algn="l">
              <a:lnSpc>
                <a:spcPct val="100000"/>
              </a:lnSpc>
            </a:pPr>
            <a:r>
              <a:rPr lang="en-GB" sz="2000" dirty="0"/>
              <a:t>	</a:t>
            </a:r>
          </a:p>
          <a:p>
            <a:pPr algn="l">
              <a:lnSpc>
                <a:spcPct val="100000"/>
              </a:lnSpc>
            </a:pPr>
            <a:r>
              <a:rPr lang="en-GB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82060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7919" y="1030994"/>
            <a:ext cx="8029083" cy="417884"/>
          </a:xfrm>
          <a:solidFill>
            <a:srgbClr val="FFFF00"/>
          </a:solidFill>
        </p:spPr>
        <p:txBody>
          <a:bodyPr anchor="t" anchorCtr="0"/>
          <a:lstStyle/>
          <a:p>
            <a:pPr algn="l">
              <a:lnSpc>
                <a:spcPct val="100000"/>
              </a:lnSpc>
            </a:pPr>
            <a:r>
              <a:rPr lang="en-GB" sz="2000" dirty="0"/>
              <a:t> </a:t>
            </a:r>
            <a:r>
              <a:rPr lang="en-GB" sz="2400" u="sng" dirty="0"/>
              <a:t>Evaluate approaches </a:t>
            </a:r>
            <a:r>
              <a:rPr lang="en-GB" sz="2000" dirty="0"/>
              <a:t>to measuring LG for creative disciplines</a:t>
            </a:r>
            <a:endParaRPr lang="en-GB" sz="1800" dirty="0"/>
          </a:p>
          <a:p>
            <a:pPr lvl="0" algn="l">
              <a:lnSpc>
                <a:spcPct val="100000"/>
              </a:lnSpc>
            </a:pPr>
            <a:br>
              <a:rPr lang="en-GB" sz="2000" dirty="0"/>
            </a:br>
            <a:endParaRPr lang="en-GB" sz="2000" dirty="0"/>
          </a:p>
          <a:p>
            <a:pPr algn="l"/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7919" y="4592178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1567095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Phase 4: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00074" y="1606862"/>
            <a:ext cx="8102137" cy="70482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48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dirty="0"/>
              <a:t>-Looking at skills, competencies, attributes, attitudes, dispositions and qualities associated with </a:t>
            </a:r>
            <a:r>
              <a:rPr lang="en-GB" sz="2000" dirty="0" err="1"/>
              <a:t>graduateness</a:t>
            </a:r>
            <a:r>
              <a:rPr lang="en-GB" sz="2000" dirty="0"/>
              <a:t> in creative disciplines and exploring measurement using:</a:t>
            </a:r>
          </a:p>
          <a:p>
            <a:pPr algn="l">
              <a:lnSpc>
                <a:spcPct val="100000"/>
              </a:lnSpc>
            </a:pPr>
            <a:endParaRPr lang="en-GB" sz="2000" dirty="0"/>
          </a:p>
          <a:p>
            <a:pPr algn="l">
              <a:lnSpc>
                <a:spcPct val="100000"/>
              </a:lnSpc>
            </a:pPr>
            <a:r>
              <a:rPr lang="en-GB" sz="2000" dirty="0"/>
              <a:t>	-Individual institutional graduate attributes</a:t>
            </a:r>
          </a:p>
          <a:p>
            <a:pPr algn="l">
              <a:lnSpc>
                <a:spcPct val="100000"/>
              </a:lnSpc>
            </a:pPr>
            <a:r>
              <a:rPr lang="en-GB" sz="2000" dirty="0"/>
              <a:t>	-Art and Design subject benchmark statement defining </a:t>
            </a:r>
          </a:p>
          <a:p>
            <a:pPr algn="l">
              <a:lnSpc>
                <a:spcPct val="100000"/>
              </a:lnSpc>
            </a:pPr>
            <a:r>
              <a:rPr lang="en-GB" sz="2000" dirty="0"/>
              <a:t>		principles</a:t>
            </a:r>
          </a:p>
          <a:p>
            <a:pPr algn="l">
              <a:lnSpc>
                <a:spcPct val="100000"/>
              </a:lnSpc>
            </a:pPr>
            <a:r>
              <a:rPr lang="en-GB" sz="2000" dirty="0"/>
              <a:t>	-Southampton Solent’s Compass model</a:t>
            </a:r>
          </a:p>
          <a:p>
            <a:pPr algn="l">
              <a:lnSpc>
                <a:spcPct val="100000"/>
              </a:lnSpc>
            </a:pPr>
            <a:endParaRPr lang="en-GB" sz="2000" dirty="0"/>
          </a:p>
          <a:p>
            <a:pPr algn="l">
              <a:lnSpc>
                <a:spcPct val="100000"/>
              </a:lnSpc>
            </a:pPr>
            <a:r>
              <a:rPr lang="en-GB" sz="2000" dirty="0"/>
              <a:t>-Considering higher level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335064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7919" y="4592178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1567095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Phase 4: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0628" y="1215457"/>
            <a:ext cx="8087718" cy="109622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48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sz="2000" dirty="0"/>
          </a:p>
          <a:p>
            <a:pPr algn="l">
              <a:lnSpc>
                <a:spcPct val="100000"/>
              </a:lnSpc>
            </a:pPr>
            <a:r>
              <a:rPr lang="en-GB" sz="2000" dirty="0"/>
              <a:t>Piloting:</a:t>
            </a:r>
          </a:p>
          <a:p>
            <a:pPr algn="l">
              <a:lnSpc>
                <a:spcPct val="100000"/>
              </a:lnSpc>
            </a:pPr>
            <a:endParaRPr lang="en-GB" sz="2000" dirty="0"/>
          </a:p>
          <a:p>
            <a:pPr algn="l">
              <a:lnSpc>
                <a:spcPct val="100000"/>
              </a:lnSpc>
            </a:pPr>
            <a:r>
              <a:rPr lang="en-GB" sz="2000" dirty="0"/>
              <a:t>         -each questionnaire in 2016-17</a:t>
            </a:r>
          </a:p>
          <a:p>
            <a:pPr algn="l">
              <a:lnSpc>
                <a:spcPct val="100000"/>
              </a:lnSpc>
            </a:pPr>
            <a:endParaRPr lang="en-GB" sz="2000" dirty="0"/>
          </a:p>
          <a:p>
            <a:pPr algn="l">
              <a:lnSpc>
                <a:spcPct val="100000"/>
              </a:lnSpc>
            </a:pPr>
            <a:r>
              <a:rPr lang="en-GB" sz="2000" dirty="0"/>
              <a:t>         -the use of a higher level questionnaire (The Energy Diamond)</a:t>
            </a:r>
          </a:p>
          <a:p>
            <a:pPr algn="l">
              <a:lnSpc>
                <a:spcPct val="100000"/>
              </a:lnSpc>
            </a:pPr>
            <a:r>
              <a:rPr lang="en-GB" sz="2000" dirty="0"/>
              <a:t>         which offers a holistic approach.</a:t>
            </a:r>
          </a:p>
          <a:p>
            <a:pPr algn="l">
              <a:lnSpc>
                <a:spcPct val="10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12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7919" y="4592178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1933349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Reference: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68695" y="955977"/>
            <a:ext cx="8179587" cy="135570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48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sz="2000" dirty="0"/>
          </a:p>
          <a:p>
            <a:pPr algn="l">
              <a:lnSpc>
                <a:spcPct val="100000"/>
              </a:lnSpc>
            </a:pPr>
            <a:r>
              <a:rPr lang="en-GB" sz="1800" dirty="0"/>
              <a:t>McGrath, CH et al (2015) </a:t>
            </a:r>
            <a:r>
              <a:rPr lang="en-GB" sz="1800" i="1" dirty="0"/>
              <a:t>Learning Gain in Higher Education</a:t>
            </a:r>
            <a:r>
              <a:rPr lang="en-GB" sz="1800" dirty="0"/>
              <a:t>, Santa Monica, CA and Cambridge, RAND </a:t>
            </a:r>
          </a:p>
          <a:p>
            <a:pPr algn="l">
              <a:lnSpc>
                <a:spcPct val="100000"/>
              </a:lnSpc>
            </a:pPr>
            <a:endParaRPr lang="en-GB" sz="1800" dirty="0"/>
          </a:p>
          <a:p>
            <a:pPr algn="l">
              <a:lnSpc>
                <a:spcPct val="100000"/>
              </a:lnSpc>
            </a:pPr>
            <a:r>
              <a:rPr lang="en-GB" sz="1800" dirty="0">
                <a:hlinkClick r:id="rId3"/>
              </a:rPr>
              <a:t>http://www.rand.org/content/dam/rand/pubs/research_reports/RR900/RR996/RAND_RR996.pdf</a:t>
            </a:r>
            <a:endParaRPr lang="en-GB" sz="1800" dirty="0"/>
          </a:p>
          <a:p>
            <a:pPr algn="l">
              <a:lnSpc>
                <a:spcPct val="100000"/>
              </a:lnSpc>
            </a:pPr>
            <a:endParaRPr lang="en-GB" sz="1800" dirty="0"/>
          </a:p>
          <a:p>
            <a:pPr algn="l">
              <a:lnSpc>
                <a:spcPct val="100000"/>
              </a:lnSpc>
            </a:pPr>
            <a:endParaRPr lang="en-GB" sz="1800" dirty="0"/>
          </a:p>
          <a:p>
            <a:pPr algn="l">
              <a:lnSpc>
                <a:spcPct val="100000"/>
              </a:lnSpc>
            </a:pPr>
            <a:r>
              <a:rPr lang="en-GB" sz="1800" dirty="0"/>
              <a:t>Ball, L et al (2010) </a:t>
            </a:r>
            <a:r>
              <a:rPr lang="en-GB" sz="1800" i="1" dirty="0"/>
              <a:t>Creative Graduates, Creative Futures, </a:t>
            </a:r>
            <a:r>
              <a:rPr lang="en-GB" sz="1800" dirty="0" err="1"/>
              <a:t>Creatiive</a:t>
            </a:r>
            <a:r>
              <a:rPr lang="en-GB" sz="1800" dirty="0"/>
              <a:t> Futures Higher Education Partnership and the Institute for Employment Studies </a:t>
            </a:r>
          </a:p>
          <a:p>
            <a:pPr algn="l">
              <a:lnSpc>
                <a:spcPct val="100000"/>
              </a:lnSpc>
            </a:pPr>
            <a:endParaRPr lang="en-GB" sz="1800" dirty="0"/>
          </a:p>
          <a:p>
            <a:pPr algn="l">
              <a:lnSpc>
                <a:spcPct val="100000"/>
              </a:lnSpc>
            </a:pPr>
            <a:r>
              <a:rPr lang="en-GB" sz="1800" dirty="0"/>
              <a:t>http://</a:t>
            </a:r>
            <a:r>
              <a:rPr lang="en-GB" sz="1800" dirty="0" err="1"/>
              <a:t>www.employment-studies.co.uk</a:t>
            </a:r>
            <a:r>
              <a:rPr lang="en-GB" sz="1800" dirty="0"/>
              <a:t>/sites/default/files/471sum.pdf</a:t>
            </a:r>
          </a:p>
          <a:p>
            <a:pPr algn="l">
              <a:lnSpc>
                <a:spcPct val="100000"/>
              </a:lnSpc>
            </a:pPr>
            <a:endParaRPr lang="en-GB" sz="2000" i="1" dirty="0"/>
          </a:p>
          <a:p>
            <a:pPr algn="l">
              <a:lnSpc>
                <a:spcPct val="100000"/>
              </a:lnSpc>
            </a:pPr>
            <a:endParaRPr lang="en-GB" sz="2000" dirty="0"/>
          </a:p>
          <a:p>
            <a:pPr algn="l">
              <a:lnSpc>
                <a:spcPct val="10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444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2811" y="390428"/>
            <a:ext cx="6840000" cy="3911813"/>
          </a:xfrm>
        </p:spPr>
        <p:txBody>
          <a:bodyPr anchor="t"/>
          <a:lstStyle/>
          <a:p>
            <a:pPr algn="l"/>
            <a:r>
              <a:rPr lang="en-US" dirty="0">
                <a:solidFill>
                  <a:schemeClr val="accent4"/>
                </a:solidFill>
              </a:rPr>
              <a:t>ESRC HIVE PED Seminar</a:t>
            </a:r>
          </a:p>
          <a:p>
            <a:pPr algn="l"/>
            <a:r>
              <a:rPr lang="en-US" sz="2800" dirty="0">
                <a:solidFill>
                  <a:schemeClr val="accent4"/>
                </a:solidFill>
              </a:rPr>
              <a:t>Kings College London</a:t>
            </a:r>
          </a:p>
          <a:p>
            <a:pPr algn="l"/>
            <a:r>
              <a:rPr lang="en-US" sz="2800" dirty="0">
                <a:solidFill>
                  <a:schemeClr val="accent4"/>
                </a:solidFill>
              </a:rPr>
              <a:t>29</a:t>
            </a:r>
            <a:r>
              <a:rPr lang="en-US" sz="2800" baseline="30000" dirty="0">
                <a:solidFill>
                  <a:schemeClr val="accent4"/>
                </a:solidFill>
              </a:rPr>
              <a:t>th</a:t>
            </a:r>
            <a:r>
              <a:rPr lang="en-US" sz="2800" dirty="0">
                <a:solidFill>
                  <a:schemeClr val="accent4"/>
                </a:solidFill>
              </a:rPr>
              <a:t> June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7327" y="4161841"/>
            <a:ext cx="2895600" cy="140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Ravensbourne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2089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4873" y="4467703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404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1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30048" y="990275"/>
            <a:ext cx="6236414" cy="3004422"/>
          </a:xfrm>
        </p:spPr>
        <p:txBody>
          <a:bodyPr anchor="t" anchorCtr="0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PROJECT scope</a:t>
            </a:r>
          </a:p>
          <a:p>
            <a:pPr algn="l">
              <a:lnSpc>
                <a:spcPct val="100000"/>
              </a:lnSpc>
            </a:pPr>
            <a:endParaRPr lang="en-US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PARTNERS in the project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CONTEXT of the project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AIMS &amp; OBJECTIVES of the project</a:t>
            </a:r>
            <a:br>
              <a:rPr lang="en-US" sz="2400" dirty="0"/>
            </a:br>
            <a:endParaRPr lang="en-US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4 PHASES OF PROJECT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l"/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9938" y="4677960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923" y="165024"/>
            <a:ext cx="3166251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Covered</a:t>
            </a:r>
            <a:r>
              <a:rPr lang="fr-FR" sz="3200" b="1" dirty="0">
                <a:solidFill>
                  <a:schemeClr val="bg1"/>
                </a:solidFill>
              </a:rPr>
              <a:t> </a:t>
            </a:r>
            <a:r>
              <a:rPr lang="fr-FR" sz="3200" b="1" dirty="0" err="1">
                <a:solidFill>
                  <a:schemeClr val="bg1"/>
                </a:solidFill>
              </a:rPr>
              <a:t>today</a:t>
            </a:r>
            <a:r>
              <a:rPr lang="fr-FR" sz="32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994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5115" y="1229114"/>
            <a:ext cx="8315519" cy="3114113"/>
          </a:xfrm>
        </p:spPr>
        <p:txBody>
          <a:bodyPr anchor="t" anchorCtr="0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 of 13 HEFCE-funded “Learning Gain” projects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Duration of one year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Methodology:   mixed methods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 	-quantitative analysis of data already available e.g. 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           	DLHE and HESA diversity &amp; socio-economic data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           	 -qualitative data derived from self-perception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           	 questionnaires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92 sets of data included (covering more than 92 courses)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Covering responses from 3,000 graduates</a:t>
            </a:r>
          </a:p>
          <a:p>
            <a:pPr algn="l">
              <a:lnSpc>
                <a:spcPct val="100000"/>
              </a:lnSpc>
            </a:pPr>
            <a:endParaRPr lang="en-US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/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4873" y="4467703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4445318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PROJECT SCOPE:</a:t>
            </a:r>
          </a:p>
        </p:txBody>
      </p:sp>
    </p:spTree>
    <p:extLst>
      <p:ext uri="{BB962C8B-B14F-4D97-AF65-F5344CB8AC3E}">
        <p14:creationId xmlns:p14="http://schemas.microsoft.com/office/powerpoint/2010/main" val="428394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97466" y="1338805"/>
            <a:ext cx="8280971" cy="3004422"/>
          </a:xfrm>
        </p:spPr>
        <p:txBody>
          <a:bodyPr anchor="t" anchorCtr="0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K1 Architecture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W1 Fine Art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W2 Design Studies</a:t>
            </a:r>
            <a:endParaRPr lang="en-GB" sz="20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W3 Music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W4 Drama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W5 Dance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W6 </a:t>
            </a:r>
            <a:r>
              <a:rPr lang="en-US" sz="2000" dirty="0" err="1"/>
              <a:t>Cinematics</a:t>
            </a:r>
            <a:r>
              <a:rPr lang="en-US" sz="2000" dirty="0"/>
              <a:t> and Photography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W8 Imaginative Writing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NX Marketing/Advertising/Events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PX Media/Production/Journalism</a:t>
            </a:r>
            <a:endParaRPr lang="fr-FR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4873" y="4467703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6010875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CREATIVE DISCIPLINES:</a:t>
            </a:r>
          </a:p>
        </p:txBody>
      </p:sp>
    </p:spTree>
    <p:extLst>
      <p:ext uri="{BB962C8B-B14F-4D97-AF65-F5344CB8AC3E}">
        <p14:creationId xmlns:p14="http://schemas.microsoft.com/office/powerpoint/2010/main" val="300487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97466" y="1338805"/>
            <a:ext cx="8280971" cy="3004422"/>
          </a:xfrm>
        </p:spPr>
        <p:txBody>
          <a:bodyPr anchor="t" anchorCtr="0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Ravensbourne</a:t>
            </a:r>
            <a:endParaRPr lang="en-GB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Trinity Laban Conservatoire of Music and Dance</a:t>
            </a:r>
            <a:endParaRPr lang="en-GB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Southampton </a:t>
            </a:r>
            <a:r>
              <a:rPr lang="en-US" sz="2400" dirty="0" err="1"/>
              <a:t>Solent</a:t>
            </a:r>
            <a:r>
              <a:rPr lang="en-US" sz="2400" dirty="0"/>
              <a:t> University</a:t>
            </a:r>
            <a:endParaRPr lang="en-GB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Rose </a:t>
            </a:r>
            <a:r>
              <a:rPr lang="en-US" sz="2400" dirty="0" err="1"/>
              <a:t>Bruford</a:t>
            </a:r>
            <a:r>
              <a:rPr lang="en-US" sz="2400" dirty="0"/>
              <a:t> College</a:t>
            </a:r>
            <a:endParaRPr lang="en-GB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Falmouth University</a:t>
            </a:r>
            <a:endParaRPr lang="en-GB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Norwich University of the Arts</a:t>
            </a:r>
            <a:endParaRPr lang="en-GB" sz="24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Arts University, Bournemouth</a:t>
            </a:r>
            <a:endParaRPr lang="en-GB" sz="2400" dirty="0"/>
          </a:p>
          <a:p>
            <a:pPr algn="l"/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4873" y="4467703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3136180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PARTNERS:</a:t>
            </a:r>
          </a:p>
        </p:txBody>
      </p:sp>
    </p:spTree>
    <p:extLst>
      <p:ext uri="{BB962C8B-B14F-4D97-AF65-F5344CB8AC3E}">
        <p14:creationId xmlns:p14="http://schemas.microsoft.com/office/powerpoint/2010/main" val="121575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24667" y="1712233"/>
            <a:ext cx="7551597" cy="2417978"/>
          </a:xfrm>
        </p:spPr>
        <p:txBody>
          <a:bodyPr anchor="t" anchorCtr="0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Who has achieved “relevant” employment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Is this employment at ‘graduate-level’?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Do characteristics (e.g. diversity or disability) impact success?</a:t>
            </a:r>
            <a:br>
              <a:rPr lang="en-GB" sz="2000" dirty="0"/>
            </a:br>
            <a:endParaRPr lang="en-GB" sz="2000" dirty="0"/>
          </a:p>
          <a:p>
            <a:pPr algn="l">
              <a:lnSpc>
                <a:spcPct val="100000"/>
              </a:lnSpc>
            </a:pPr>
            <a:r>
              <a:rPr lang="en-GB" sz="2000" b="0" i="1" dirty="0"/>
              <a:t>And more recently: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Does gender and/or socio-economic context impact </a:t>
            </a:r>
            <a:br>
              <a:rPr lang="en-GB" sz="2000" dirty="0"/>
            </a:br>
            <a:r>
              <a:rPr lang="en-GB" sz="2000" dirty="0"/>
              <a:t>success (incl. POLAR 3, NS-SEC)</a:t>
            </a:r>
          </a:p>
          <a:p>
            <a:pPr algn="l"/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9200" y="4592178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193987"/>
            <a:ext cx="2962671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Project </a:t>
            </a:r>
            <a:r>
              <a:rPr lang="fr-FR" sz="2800" b="1" dirty="0" err="1">
                <a:solidFill>
                  <a:schemeClr val="bg1"/>
                </a:solidFill>
              </a:rPr>
              <a:t>Context</a:t>
            </a:r>
            <a:r>
              <a:rPr lang="fr-FR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57" y="717207"/>
            <a:ext cx="74557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Ravensbourne has annually refined its DLHE data validated by HESA for 7 years</a:t>
            </a:r>
            <a:br>
              <a:rPr lang="en-GB" sz="1600" dirty="0"/>
            </a:br>
            <a:r>
              <a:rPr lang="en-GB" sz="1600" dirty="0"/>
              <a:t>This is to gain more detailed information which can be used to enhance </a:t>
            </a:r>
            <a:br>
              <a:rPr lang="en-GB" sz="1600" dirty="0"/>
            </a:br>
            <a:r>
              <a:rPr lang="en-GB" sz="1600" dirty="0"/>
              <a:t>our employability support services. </a:t>
            </a:r>
            <a:r>
              <a:rPr lang="en-GB" dirty="0"/>
              <a:t>Specifically we asked: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8819" y="4023855"/>
            <a:ext cx="688361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Our project takes this work as a starting point</a:t>
            </a:r>
          </a:p>
        </p:txBody>
      </p:sp>
    </p:spTree>
    <p:extLst>
      <p:ext uri="{BB962C8B-B14F-4D97-AF65-F5344CB8AC3E}">
        <p14:creationId xmlns:p14="http://schemas.microsoft.com/office/powerpoint/2010/main" val="32893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0966" y="1168145"/>
            <a:ext cx="8280971" cy="3004422"/>
          </a:xfrm>
        </p:spPr>
        <p:txBody>
          <a:bodyPr anchor="t" anchorCtr="0"/>
          <a:lstStyle/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Identify the nature of Learning Gain (LG) </a:t>
            </a:r>
            <a:br>
              <a:rPr lang="en-GB" sz="2400" dirty="0"/>
            </a:br>
            <a:r>
              <a:rPr lang="en-GB" sz="1800" dirty="0"/>
              <a:t>derived from practice and work-based learning programmes </a:t>
            </a:r>
            <a:br>
              <a:rPr lang="en-GB" sz="1800" dirty="0"/>
            </a:br>
            <a:r>
              <a:rPr lang="en-GB" sz="1800" dirty="0"/>
              <a:t>(i.e. practice-based activities and industry-placements)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Test the feasibility of measuring such LG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Understand data requirements </a:t>
            </a:r>
            <a:r>
              <a:rPr lang="en-GB" sz="1800" dirty="0"/>
              <a:t>necessary for measuring LG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Test our hypothesis </a:t>
            </a:r>
            <a:r>
              <a:rPr lang="en-GB" sz="1800" dirty="0"/>
              <a:t>that there is a correlation between participation </a:t>
            </a:r>
            <a:br>
              <a:rPr lang="en-GB" sz="1800" dirty="0"/>
            </a:br>
            <a:r>
              <a:rPr lang="en-GB" sz="1800" dirty="0"/>
              <a:t> in professional preparation and achieving higher levels of employability</a:t>
            </a:r>
            <a:br>
              <a:rPr lang="en-GB" sz="2000" dirty="0"/>
            </a:br>
            <a:endParaRPr lang="en-GB" sz="2000" dirty="0"/>
          </a:p>
          <a:p>
            <a:pPr algn="l"/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7919" y="4592178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4296369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Aims</a:t>
            </a:r>
            <a:r>
              <a:rPr lang="fr-FR" sz="2800" b="1" dirty="0">
                <a:solidFill>
                  <a:schemeClr val="bg1"/>
                </a:solidFill>
              </a:rPr>
              <a:t> of </a:t>
            </a:r>
            <a:r>
              <a:rPr lang="fr-FR" sz="2800" b="1" dirty="0" err="1">
                <a:solidFill>
                  <a:schemeClr val="bg1"/>
                </a:solidFill>
              </a:rPr>
              <a:t>our</a:t>
            </a:r>
            <a:r>
              <a:rPr lang="fr-FR" sz="2800" b="1" dirty="0">
                <a:solidFill>
                  <a:schemeClr val="bg1"/>
                </a:solidFill>
              </a:rPr>
              <a:t> LG </a:t>
            </a:r>
            <a:r>
              <a:rPr lang="fr-FR" sz="2800" b="1" dirty="0" err="1">
                <a:solidFill>
                  <a:schemeClr val="bg1"/>
                </a:solidFill>
              </a:rPr>
              <a:t>project</a:t>
            </a:r>
            <a:r>
              <a:rPr lang="fr-FR" sz="2800" b="1" dirty="0">
                <a:solidFill>
                  <a:schemeClr val="bg1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5048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7919" y="1324457"/>
            <a:ext cx="8033258" cy="1092268"/>
          </a:xfrm>
        </p:spPr>
        <p:txBody>
          <a:bodyPr anchor="t" anchorCtr="0"/>
          <a:lstStyle/>
          <a:p>
            <a:pPr marL="3429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Can the LG achieved via work-based learning methods be robustly evaluated?</a:t>
            </a:r>
            <a:br>
              <a:rPr lang="en-GB" sz="2000" dirty="0"/>
            </a:br>
            <a:endParaRPr lang="en-GB" sz="2000" dirty="0"/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7919" y="4592178"/>
            <a:ext cx="8147064" cy="3877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Ravensbourne  |  Learning Gain and Employability  |  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7" y="349790"/>
            <a:ext cx="323999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Primary</a:t>
            </a:r>
            <a:r>
              <a:rPr lang="fr-FR" sz="2800" b="1" dirty="0">
                <a:solidFill>
                  <a:schemeClr val="bg1"/>
                </a:solidFill>
              </a:rPr>
              <a:t> question: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719958" y="2541202"/>
            <a:ext cx="6791219" cy="140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48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800" dirty="0"/>
              <a:t>If so, what extra data and methods </a:t>
            </a:r>
            <a:br>
              <a:rPr lang="en-GB" sz="2800" dirty="0"/>
            </a:br>
            <a:r>
              <a:rPr lang="en-GB" sz="2800" dirty="0"/>
              <a:t>must HEFCE ask institutions </a:t>
            </a:r>
            <a:br>
              <a:rPr lang="en-GB" sz="2800" dirty="0"/>
            </a:br>
            <a:r>
              <a:rPr lang="en-GB" sz="2800" dirty="0"/>
              <a:t>to provide and adopt?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2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avensbourne">
  <a:themeElements>
    <a:clrScheme name="Ravensbourne">
      <a:dk1>
        <a:sysClr val="windowText" lastClr="000000"/>
      </a:dk1>
      <a:lt1>
        <a:sysClr val="window" lastClr="FFFFFF"/>
      </a:lt1>
      <a:dk2>
        <a:srgbClr val="4FC3F7"/>
      </a:dk2>
      <a:lt2>
        <a:srgbClr val="FFFFFF"/>
      </a:lt2>
      <a:accent1>
        <a:srgbClr val="4FC3F7"/>
      </a:accent1>
      <a:accent2>
        <a:srgbClr val="00D2C2"/>
      </a:accent2>
      <a:accent3>
        <a:srgbClr val="64DD17"/>
      </a:accent3>
      <a:accent4>
        <a:srgbClr val="FFB300"/>
      </a:accent4>
      <a:accent5>
        <a:srgbClr val="FF6666"/>
      </a:accent5>
      <a:accent6>
        <a:srgbClr val="FF80AB"/>
      </a:accent6>
      <a:hlink>
        <a:srgbClr val="000000"/>
      </a:hlink>
      <a:folHlink>
        <a:srgbClr val="000000"/>
      </a:folHlink>
    </a:clrScheme>
    <a:fontScheme name="Ravensbourne">
      <a:majorFont>
        <a:latin typeface="Ravensbourne Sans"/>
        <a:ea typeface=""/>
        <a:cs typeface=""/>
      </a:majorFont>
      <a:minorFont>
        <a:latin typeface="Ravensbourn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Ravensbourne PowerPoint Template</Template>
  <TotalTime>571</TotalTime>
  <Words>701</Words>
  <Application>Microsoft Office PowerPoint</Application>
  <PresentationFormat>On-screen Show (16:9)</PresentationFormat>
  <Paragraphs>217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Wingdings</vt:lpstr>
      <vt:lpstr>Calibri</vt:lpstr>
      <vt:lpstr>Ravensbourne Sans</vt:lpstr>
      <vt:lpstr>Arial</vt:lpstr>
      <vt:lpstr>Ravensbourne</vt:lpstr>
      <vt:lpstr>Learning Gain and Employability                                         Dr Janthia Taylor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things happen here</dc:title>
  <dc:creator>Graham Taylor</dc:creator>
  <cp:lastModifiedBy>Nadine</cp:lastModifiedBy>
  <cp:revision>50</cp:revision>
  <cp:lastPrinted>2016-06-28T06:15:59Z</cp:lastPrinted>
  <dcterms:created xsi:type="dcterms:W3CDTF">2016-06-27T09:20:28Z</dcterms:created>
  <dcterms:modified xsi:type="dcterms:W3CDTF">2016-09-09T08:10:22Z</dcterms:modified>
</cp:coreProperties>
</file>