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5"/>
  </p:notesMasterIdLst>
  <p:sldIdLst>
    <p:sldId id="267" r:id="rId6"/>
    <p:sldId id="268" r:id="rId7"/>
    <p:sldId id="269" r:id="rId8"/>
    <p:sldId id="273" r:id="rId9"/>
    <p:sldId id="274" r:id="rId10"/>
    <p:sldId id="276" r:id="rId11"/>
    <p:sldId id="282" r:id="rId12"/>
    <p:sldId id="256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23" autoAdjust="0"/>
  </p:normalViewPr>
  <p:slideViewPr>
    <p:cSldViewPr>
      <p:cViewPr varScale="1">
        <p:scale>
          <a:sx n="59" d="100"/>
          <a:sy n="59" d="100"/>
        </p:scale>
        <p:origin x="124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06FE2-C7D6-4BE5-A983-54EDE59626E1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0E6D0-ECA8-46CE-9E3C-888D9EC7C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338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introduce</a:t>
            </a:r>
          </a:p>
          <a:p>
            <a:endParaRPr lang="en-GB" dirty="0"/>
          </a:p>
          <a:p>
            <a:r>
              <a:rPr lang="en-GB" dirty="0"/>
              <a:t>What’s in it for 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E853E-F212-054D-85F2-DD51E8B46FE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465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E853E-F212-054D-85F2-DD51E8B46FE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02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28360-BB30-46B5-B160-B56927DB170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99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28360-BB30-46B5-B160-B56927DB1707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89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E853E-F212-054D-85F2-DD51E8B46FE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315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28360-BB30-46B5-B160-B56927DB1707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33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00F2-3332-4F42-9BE0-30BF2F180EC4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446-CAE2-4310-86D5-605CD1C4F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50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00F2-3332-4F42-9BE0-30BF2F180EC4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446-CAE2-4310-86D5-605CD1C4F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8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00F2-3332-4F42-9BE0-30BF2F180EC4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446-CAE2-4310-86D5-605CD1C4F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44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1AF3-A551-4E10-AA0B-DF687260A5C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22/08/2024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1B23-8592-4C5C-92EB-D977AFD7A7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763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1AF3-A551-4E10-AA0B-DF687260A5C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22/08/2024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1B23-8592-4C5C-92EB-D977AFD7A7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60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1AF3-A551-4E10-AA0B-DF687260A5C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22/08/2024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1B23-8592-4C5C-92EB-D977AFD7A7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01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1AF3-A551-4E10-AA0B-DF687260A5C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22/08/2024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1B23-8592-4C5C-92EB-D977AFD7A7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21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1AF3-A551-4E10-AA0B-DF687260A5C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22/08/2024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1B23-8592-4C5C-92EB-D977AFD7A7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88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1AF3-A551-4E10-AA0B-DF687260A5C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22/08/2024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1B23-8592-4C5C-92EB-D977AFD7A7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83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1AF3-A551-4E10-AA0B-DF687260A5C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22/08/2024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1B23-8592-4C5C-92EB-D977AFD7A7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97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1AF3-A551-4E10-AA0B-DF687260A5C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22/08/2024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1B23-8592-4C5C-92EB-D977AFD7A7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2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00F2-3332-4F42-9BE0-30BF2F180EC4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446-CAE2-4310-86D5-605CD1C4F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601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1AF3-A551-4E10-AA0B-DF687260A5C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22/08/2024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1B23-8592-4C5C-92EB-D977AFD7A7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1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1AF3-A551-4E10-AA0B-DF687260A5C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22/08/2024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1B23-8592-4C5C-92EB-D977AFD7A7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29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1AF3-A551-4E10-AA0B-DF687260A5C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22/08/2024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1B23-8592-4C5C-92EB-D977AFD7A7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4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00F2-3332-4F42-9BE0-30BF2F180EC4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446-CAE2-4310-86D5-605CD1C4F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565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00F2-3332-4F42-9BE0-30BF2F180EC4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446-CAE2-4310-86D5-605CD1C4F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64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00F2-3332-4F42-9BE0-30BF2F180EC4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446-CAE2-4310-86D5-605CD1C4F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671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00F2-3332-4F42-9BE0-30BF2F180EC4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446-CAE2-4310-86D5-605CD1C4F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38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00F2-3332-4F42-9BE0-30BF2F180EC4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446-CAE2-4310-86D5-605CD1C4F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991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00F2-3332-4F42-9BE0-30BF2F180EC4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446-CAE2-4310-86D5-605CD1C4F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68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00F2-3332-4F42-9BE0-30BF2F180EC4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446-CAE2-4310-86D5-605CD1C4F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32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300F2-3332-4F42-9BE0-30BF2F180EC4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6446-CAE2-4310-86D5-605CD1C4F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61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C1AF3-A551-4E10-AA0B-DF687260A5C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22/08/2024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61B23-8592-4C5C-92EB-D977AFD7A7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0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et.et-foundation.co.uk/digital-assets/qtlsma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ra.ac.uk/wp-content/uploads/2013/12/BERA-RSA-Research-Teaching-Profession-FULL-REPORT-for-web.pdf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462" y="2209461"/>
            <a:ext cx="8261075" cy="1790700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000090"/>
                </a:solidFill>
              </a:rPr>
              <a:t>Professionals as Researchers</a:t>
            </a:r>
            <a:br>
              <a:rPr lang="en-US" b="1" dirty="0">
                <a:solidFill>
                  <a:srgbClr val="000090"/>
                </a:solidFill>
              </a:rPr>
            </a:br>
            <a:r>
              <a:rPr lang="en-US" b="1" dirty="0">
                <a:solidFill>
                  <a:srgbClr val="000090"/>
                </a:solidFill>
              </a:rPr>
              <a:t>in the Further Education &amp; Skills Sector</a:t>
            </a:r>
            <a:br>
              <a:rPr lang="en-US" b="1" dirty="0">
                <a:solidFill>
                  <a:srgbClr val="000090"/>
                </a:solidFill>
              </a:rPr>
            </a:br>
            <a:endParaRPr lang="en-GB" sz="2100" i="1" dirty="0">
              <a:solidFill>
                <a:srgbClr val="000090"/>
              </a:solidFill>
            </a:endParaRPr>
          </a:p>
        </p:txBody>
      </p:sp>
      <p:pic>
        <p:nvPicPr>
          <p:cNvPr id="5" name="Picture 4" descr="Blue text on a black backgrou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45" y="1197555"/>
            <a:ext cx="1905000" cy="485775"/>
          </a:xfrm>
          <a:prstGeom prst="rect">
            <a:avLst/>
          </a:prstGeom>
        </p:spPr>
      </p:pic>
      <p:pic>
        <p:nvPicPr>
          <p:cNvPr id="10" name="Picture 9" descr="A group of people sitting in a circl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81128"/>
            <a:ext cx="2675468" cy="1790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5350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000090"/>
                </a:solidFill>
                <a:latin typeface="+mn-lt"/>
              </a:rPr>
              <a:t>Aims of the Professionals as Researchers programme: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435156" cy="44644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3200" dirty="0"/>
              <a:t>To enhance current practice in the FE sector by engaging in research-based projects</a:t>
            </a:r>
          </a:p>
          <a:p>
            <a:r>
              <a:rPr lang="en-US" sz="3200" dirty="0"/>
              <a:t>To outline the significance of teacher-led change using an action research approach</a:t>
            </a:r>
          </a:p>
          <a:p>
            <a:r>
              <a:rPr lang="en-US" sz="3200" dirty="0"/>
              <a:t>To signify the influence of research-based projects as professional development and the impact this has on FE teachers’ learners</a:t>
            </a:r>
          </a:p>
          <a:p>
            <a:r>
              <a:rPr lang="en-US" sz="3200" dirty="0"/>
              <a:t>Education and Training Research tool  - </a:t>
            </a:r>
            <a:r>
              <a:rPr lang="en-US" sz="3200" dirty="0">
                <a:hlinkClick r:id="rId3"/>
              </a:rPr>
              <a:t>https://set.et-foundation.co.uk/digital-assets/qtlsmap/</a:t>
            </a:r>
            <a:r>
              <a:rPr lang="en-US" sz="32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938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0" y="476673"/>
            <a:ext cx="5040559" cy="2298808"/>
          </a:xfrm>
        </p:spPr>
        <p:txBody>
          <a:bodyPr anchor="b">
            <a:normAutofit/>
          </a:bodyPr>
          <a:lstStyle/>
          <a:p>
            <a:r>
              <a:rPr lang="en-GB" sz="3200" dirty="0">
                <a:latin typeface="+mn-lt"/>
              </a:rPr>
              <a:t>Research-based projects as professional development - the impact on learners and organisations</a:t>
            </a:r>
            <a:br>
              <a:rPr lang="en-GB" sz="3200" dirty="0">
                <a:latin typeface="+mn-lt"/>
              </a:rPr>
            </a:br>
            <a:endParaRPr lang="en-US" sz="3200" dirty="0">
              <a:latin typeface="+mn-lt"/>
            </a:endParaRPr>
          </a:p>
        </p:txBody>
      </p:sp>
      <p:pic>
        <p:nvPicPr>
          <p:cNvPr id="4" name="Content Placeholder 3" descr="A person giving a presentation to a group of people"/>
          <p:cNvPicPr>
            <a:picLocks noChangeAspect="1"/>
          </p:cNvPicPr>
          <p:nvPr/>
        </p:nvPicPr>
        <p:blipFill rotWithShape="1">
          <a:blip r:embed="rId2"/>
          <a:srcRect t="17418" r="1" b="17420"/>
          <a:stretch/>
        </p:blipFill>
        <p:spPr>
          <a:xfrm>
            <a:off x="27052" y="332894"/>
            <a:ext cx="4172331" cy="2018713"/>
          </a:xfrm>
          <a:custGeom>
            <a:avLst/>
            <a:gdLst/>
            <a:ahLst/>
            <a:cxnLst/>
            <a:rect l="l" t="t" r="r" b="b"/>
            <a:pathLst>
              <a:path w="6770067" h="2456679">
                <a:moveTo>
                  <a:pt x="6770067" y="603033"/>
                </a:moveTo>
                <a:lnTo>
                  <a:pt x="6770067" y="617220"/>
                </a:lnTo>
                <a:lnTo>
                  <a:pt x="6768113" y="610127"/>
                </a:lnTo>
                <a:close/>
                <a:moveTo>
                  <a:pt x="0" y="0"/>
                </a:moveTo>
                <a:lnTo>
                  <a:pt x="6588505" y="0"/>
                </a:lnTo>
                <a:lnTo>
                  <a:pt x="6460879" y="219780"/>
                </a:lnTo>
                <a:cubicBezTo>
                  <a:pt x="5374128" y="2091240"/>
                  <a:pt x="5374128" y="2091240"/>
                  <a:pt x="5374128" y="2091240"/>
                </a:cubicBezTo>
                <a:cubicBezTo>
                  <a:pt x="5251862" y="2317464"/>
                  <a:pt x="5007334" y="2456679"/>
                  <a:pt x="4754071" y="2456679"/>
                </a:cubicBezTo>
                <a:cubicBezTo>
                  <a:pt x="710608" y="2456679"/>
                  <a:pt x="710608" y="2456679"/>
                  <a:pt x="710608" y="2456679"/>
                </a:cubicBezTo>
                <a:cubicBezTo>
                  <a:pt x="448613" y="2456679"/>
                  <a:pt x="212817" y="2317464"/>
                  <a:pt x="81819" y="2091240"/>
                </a:cubicBezTo>
                <a:lnTo>
                  <a:pt x="0" y="1949732"/>
                </a:lnTo>
                <a:close/>
              </a:path>
            </a:pathLst>
          </a:custGeom>
        </p:spPr>
      </p:pic>
      <p:pic>
        <p:nvPicPr>
          <p:cNvPr id="3" name="Picture 2" descr="A person raising her hand in front of a projection screen">
            <a:extLst>
              <a:ext uri="{FF2B5EF4-FFF2-40B4-BE49-F238E27FC236}">
                <a16:creationId xmlns:a16="http://schemas.microsoft.com/office/drawing/2014/main" id="{7A8DF094-6376-4C0B-9508-4AAC716DD8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56"/>
          <a:stretch/>
        </p:blipFill>
        <p:spPr>
          <a:xfrm>
            <a:off x="20" y="2619612"/>
            <a:ext cx="5623834" cy="4238389"/>
          </a:xfrm>
          <a:custGeom>
            <a:avLst/>
            <a:gdLst/>
            <a:ahLst/>
            <a:cxnLst/>
            <a:rect l="l" t="t" r="r" b="b"/>
            <a:pathLst>
              <a:path w="7498473" h="4238389">
                <a:moveTo>
                  <a:pt x="6770067" y="1839459"/>
                </a:moveTo>
                <a:lnTo>
                  <a:pt x="6770067" y="1853646"/>
                </a:lnTo>
                <a:lnTo>
                  <a:pt x="6768113" y="1846552"/>
                </a:lnTo>
                <a:close/>
                <a:moveTo>
                  <a:pt x="710608" y="0"/>
                </a:moveTo>
                <a:cubicBezTo>
                  <a:pt x="710608" y="0"/>
                  <a:pt x="710608" y="0"/>
                  <a:pt x="4754071" y="0"/>
                </a:cubicBezTo>
                <a:cubicBezTo>
                  <a:pt x="5007334" y="0"/>
                  <a:pt x="5251862" y="139215"/>
                  <a:pt x="5374128" y="365439"/>
                </a:cubicBezTo>
                <a:cubicBezTo>
                  <a:pt x="5374128" y="365439"/>
                  <a:pt x="5374128" y="365439"/>
                  <a:pt x="7400224" y="3854515"/>
                </a:cubicBezTo>
                <a:cubicBezTo>
                  <a:pt x="7465723" y="3963277"/>
                  <a:pt x="7498473" y="4087266"/>
                  <a:pt x="7498473" y="4211255"/>
                </a:cubicBezTo>
                <a:lnTo>
                  <a:pt x="7494852" y="4238389"/>
                </a:lnTo>
                <a:lnTo>
                  <a:pt x="0" y="4238389"/>
                </a:lnTo>
                <a:lnTo>
                  <a:pt x="0" y="506947"/>
                </a:lnTo>
                <a:lnTo>
                  <a:pt x="81819" y="365439"/>
                </a:lnTo>
                <a:cubicBezTo>
                  <a:pt x="212817" y="139215"/>
                  <a:pt x="448613" y="0"/>
                  <a:pt x="710608" y="0"/>
                </a:cubicBezTo>
                <a:close/>
              </a:path>
            </a:pathLst>
          </a:cu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24F223B-1FA5-4CCD-86B7-A9E0C9295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583" y="3236181"/>
            <a:ext cx="3666800" cy="2195515"/>
          </a:xfrm>
        </p:spPr>
        <p:txBody>
          <a:bodyPr>
            <a:normAutofit/>
          </a:bodyPr>
          <a:lstStyle/>
          <a:p>
            <a:r>
              <a:rPr lang="en-US" dirty="0"/>
              <a:t>Teachers’ participation in conferences</a:t>
            </a:r>
          </a:p>
          <a:p>
            <a:r>
              <a:rPr lang="en-US" dirty="0"/>
              <a:t>Teachers’ publications in </a:t>
            </a:r>
            <a:br>
              <a:rPr lang="en-US" dirty="0"/>
            </a:br>
            <a:r>
              <a:rPr lang="en-US" dirty="0"/>
              <a:t>professional journals</a:t>
            </a:r>
          </a:p>
          <a:p>
            <a:r>
              <a:rPr lang="en-US" dirty="0"/>
              <a:t>Teachers’ reports as part of institutional strategies</a:t>
            </a:r>
          </a:p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7105F0D-439F-4C57-804C-EDE37F680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03188" y="567062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2800" dirty="0">
              <a:solidFill>
                <a:srgbClr val="00009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2660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78" y="1252128"/>
            <a:ext cx="8217043" cy="837009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rgbClr val="000090"/>
                </a:solidFill>
                <a:latin typeface="Calibri"/>
                <a:cs typeface="Calibri"/>
              </a:rPr>
              <a:t>Professional development and </a:t>
            </a:r>
            <a:r>
              <a:rPr lang="en-GB" sz="3000" dirty="0">
                <a:solidFill>
                  <a:srgbClr val="000090"/>
                </a:solidFill>
                <a:latin typeface="+mn-lt"/>
                <a:cs typeface="Calibri"/>
              </a:rPr>
              <a:t>Impact</a:t>
            </a:r>
            <a:endParaRPr lang="en-US" sz="3000" dirty="0">
              <a:solidFill>
                <a:srgbClr val="000090"/>
              </a:solidFill>
              <a:latin typeface="+mn-lt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3567" y="2038495"/>
            <a:ext cx="7130432" cy="11310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350" i="1" dirty="0">
                <a:solidFill>
                  <a:prstClr val="black"/>
                </a:solidFill>
              </a:rPr>
              <a:t>Using Woodcock’s idea of conceptual vocabulary I focused on writing as opposed to discussion as a source of evidence when evaluating student understanding and progress.  My project concluded that different students understood and used language differently: ‘A concept, the meaning of the word associated with it, and the understanding of the specifics to which it relates, are fluid’</a:t>
            </a:r>
            <a:endParaRPr lang="en-US" sz="1350" i="1" dirty="0">
              <a:solidFill>
                <a:prstClr val="black"/>
              </a:solidFill>
            </a:endParaRPr>
          </a:p>
          <a:p>
            <a:r>
              <a:rPr lang="en-GB" sz="1350" b="1" dirty="0">
                <a:solidFill>
                  <a:prstClr val="black"/>
                </a:solidFill>
              </a:rPr>
              <a:t>Teacher’s report and Field notes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1382" y="2422510"/>
            <a:ext cx="1510176" cy="507831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000090"/>
                </a:solidFill>
              </a:rPr>
              <a:t> </a:t>
            </a:r>
            <a:r>
              <a:rPr lang="en-US" sz="1350" dirty="0">
                <a:solidFill>
                  <a:prstClr val="white"/>
                </a:solidFill>
              </a:rPr>
              <a:t>Learning  and </a:t>
            </a:r>
          </a:p>
          <a:p>
            <a:pPr algn="ctr"/>
            <a:r>
              <a:rPr lang="en-US" sz="1350" dirty="0">
                <a:solidFill>
                  <a:prstClr val="white"/>
                </a:solidFill>
              </a:rPr>
              <a:t>Attainment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0880" y="3222991"/>
            <a:ext cx="1593119" cy="507831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FFFFFF"/>
                </a:solidFill>
              </a:rPr>
              <a:t>Professional Development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0410" y="3231573"/>
            <a:ext cx="7050469" cy="5078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GB" sz="1350" i="1" dirty="0">
                <a:solidFill>
                  <a:prstClr val="black"/>
                </a:solidFill>
              </a:rPr>
              <a:t>‘A rewarding experience that has had a significant impact on my teaching’ </a:t>
            </a:r>
            <a:r>
              <a:rPr lang="en-GB" sz="1350" b="1" dirty="0">
                <a:solidFill>
                  <a:prstClr val="black"/>
                </a:solidFill>
              </a:rPr>
              <a:t>Evaluation Survey </a:t>
            </a:r>
            <a:r>
              <a:rPr lang="en-GB" sz="1350" i="1" dirty="0">
                <a:solidFill>
                  <a:prstClr val="black"/>
                </a:solidFill>
              </a:rPr>
              <a:t>‘Transformed teaching practice and methods, allowed reflection’ </a:t>
            </a:r>
            <a:r>
              <a:rPr lang="en-GB" sz="1350" b="1" dirty="0">
                <a:solidFill>
                  <a:prstClr val="black"/>
                </a:solidFill>
              </a:rPr>
              <a:t> Final report</a:t>
            </a:r>
            <a:endParaRPr lang="en-GB" sz="1350" i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1951" y="4043509"/>
            <a:ext cx="1521615" cy="507831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FFFFFF"/>
                </a:solidFill>
              </a:rPr>
              <a:t>Schools’ </a:t>
            </a:r>
          </a:p>
          <a:p>
            <a:pPr algn="ctr"/>
            <a:r>
              <a:rPr lang="en-US" sz="1350" dirty="0">
                <a:solidFill>
                  <a:srgbClr val="FFFFFF"/>
                </a:solidFill>
              </a:rPr>
              <a:t>needs and targets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13567" y="4052091"/>
            <a:ext cx="7130434" cy="7155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350" i="1" dirty="0">
                <a:solidFill>
                  <a:prstClr val="black"/>
                </a:solidFill>
              </a:rPr>
              <a:t>‘Research has had a tremendous impact on classroom practice in all the schools’ </a:t>
            </a:r>
            <a:r>
              <a:rPr lang="en-US" sz="1350" b="1" dirty="0">
                <a:solidFill>
                  <a:prstClr val="black"/>
                </a:solidFill>
              </a:rPr>
              <a:t>Headteacher </a:t>
            </a:r>
          </a:p>
          <a:p>
            <a:r>
              <a:rPr lang="en-GB" sz="1350" b="1" dirty="0">
                <a:solidFill>
                  <a:prstClr val="black"/>
                </a:solidFill>
              </a:rPr>
              <a:t>St</a:t>
            </a:r>
            <a:r>
              <a:rPr lang="en-GB" sz="1350" i="1" dirty="0">
                <a:solidFill>
                  <a:prstClr val="black"/>
                </a:solidFill>
              </a:rPr>
              <a:t>udents felt it really helped them make progress. </a:t>
            </a:r>
            <a:endParaRPr lang="en-US" sz="1350" i="1" dirty="0">
              <a:solidFill>
                <a:prstClr val="black"/>
              </a:solidFill>
            </a:endParaRPr>
          </a:p>
          <a:p>
            <a:r>
              <a:rPr lang="en-GB" sz="1350" i="1" dirty="0">
                <a:solidFill>
                  <a:prstClr val="black"/>
                </a:solidFill>
              </a:rPr>
              <a:t>‘It seems to be one of the most effective ways to plug a gap or address a need’ </a:t>
            </a:r>
            <a:r>
              <a:rPr lang="en-GB" sz="1350" b="1" dirty="0">
                <a:solidFill>
                  <a:prstClr val="black"/>
                </a:solidFill>
              </a:rPr>
              <a:t>Evaluation Survey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9172" y="4870252"/>
            <a:ext cx="7207658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GB" sz="1350" i="1" dirty="0">
                <a:solidFill>
                  <a:prstClr val="black"/>
                </a:solidFill>
              </a:rPr>
              <a:t>‘The project exceeded my expectations because it actually led me on to further Doctorate study’</a:t>
            </a:r>
          </a:p>
          <a:p>
            <a:pPr algn="r"/>
            <a:r>
              <a:rPr lang="en-GB" sz="1350" b="1" dirty="0">
                <a:solidFill>
                  <a:prstClr val="black"/>
                </a:solidFill>
              </a:rPr>
              <a:t>Teacher’s Evaluation Surveys – comments</a:t>
            </a:r>
          </a:p>
          <a:p>
            <a:pPr algn="r"/>
            <a:r>
              <a:rPr lang="en-GB" sz="1350" i="1" dirty="0">
                <a:solidFill>
                  <a:prstClr val="black"/>
                </a:solidFill>
              </a:rPr>
              <a:t>I am passionate about digital technology (when used as part of a Blended Classroom)</a:t>
            </a:r>
          </a:p>
          <a:p>
            <a:pPr algn="r"/>
            <a:r>
              <a:rPr lang="en-GB" sz="1350" i="1" dirty="0">
                <a:solidFill>
                  <a:prstClr val="black"/>
                </a:solidFill>
              </a:rPr>
              <a:t>especially when this can cut teacher workload and maximise the student experience</a:t>
            </a:r>
            <a:endParaRPr lang="en-US" sz="1350" i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95247" y="4861670"/>
            <a:ext cx="1439321" cy="507831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rgbClr val="FFFFFF"/>
                </a:solidFill>
              </a:rPr>
              <a:t>Teachers’ aspirations</a:t>
            </a:r>
          </a:p>
        </p:txBody>
      </p:sp>
    </p:spTree>
    <p:extLst>
      <p:ext uri="{BB962C8B-B14F-4D97-AF65-F5344CB8AC3E}">
        <p14:creationId xmlns:p14="http://schemas.microsoft.com/office/powerpoint/2010/main" val="3794972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0927" y="1261467"/>
            <a:ext cx="8217043" cy="83700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90"/>
                </a:solidFill>
                <a:latin typeface="+mn-lt"/>
                <a:cs typeface="Arial"/>
              </a:rPr>
              <a:t>Research-engaged colleges/schools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27" y="2098477"/>
            <a:ext cx="8429960" cy="3274740"/>
          </a:xfrm>
        </p:spPr>
        <p:txBody>
          <a:bodyPr vert="horz" lIns="68580" tIns="34290" rIns="68580" bIns="34290" rtlCol="0" anchor="t">
            <a:normAutofit fontScale="25000" lnSpcReduction="20000"/>
          </a:bodyPr>
          <a:lstStyle/>
          <a:p>
            <a:pPr marL="0" indent="0">
              <a:buNone/>
            </a:pPr>
            <a:endParaRPr lang="en-US" sz="6000" dirty="0">
              <a:solidFill>
                <a:srgbClr val="000000"/>
              </a:solidFill>
              <a:latin typeface="Calibri"/>
              <a:ea typeface="ＭＳ 明朝"/>
              <a:cs typeface="Calibri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GB" sz="9600" dirty="0">
                <a:cs typeface="Arial"/>
              </a:rPr>
              <a:t>According to BERA (2018) the most effective forms of CPD involve: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GB" sz="9600" dirty="0">
                <a:cs typeface="Arial"/>
              </a:rPr>
              <a:t>• the use of specialist advisors and external experts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GB" sz="9600" dirty="0">
                <a:cs typeface="Arial"/>
              </a:rPr>
              <a:t>• collaborative enquiry and structured peer support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GB" sz="9600" dirty="0">
                <a:cs typeface="Arial"/>
              </a:rPr>
              <a:t>• the opportunity to </a:t>
            </a:r>
            <a:r>
              <a:rPr lang="en-GB" sz="9600" b="1" dirty="0">
                <a:cs typeface="Arial"/>
              </a:rPr>
              <a:t>explore </a:t>
            </a:r>
            <a:r>
              <a:rPr lang="en-GB" sz="9600" dirty="0">
                <a:cs typeface="Arial"/>
              </a:rPr>
              <a:t>why things do and don’t ‘work’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GB" sz="9600" dirty="0">
                <a:cs typeface="Arial"/>
              </a:rPr>
              <a:t>• the </a:t>
            </a:r>
            <a:r>
              <a:rPr lang="en-GB" sz="9600" b="1" dirty="0">
                <a:cs typeface="Arial"/>
              </a:rPr>
              <a:t>exploration and challenging of teachers own beliefs and assumptions </a:t>
            </a:r>
            <a:endParaRPr lang="en-GB" sz="8000" dirty="0">
              <a:cs typeface="Arial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GB" sz="8800" u="sng" dirty="0">
                <a:cs typeface="Arial"/>
              </a:rPr>
              <a:t>Research-based projects are about ‘doing with’ not ‘being done to’!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5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5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5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5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5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b="1" dirty="0">
                <a:latin typeface="Calibri"/>
                <a:cs typeface="Calibri"/>
              </a:rPr>
              <a:t>References: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b="1" dirty="0">
                <a:latin typeface="Calibri"/>
                <a:cs typeface="Calibri"/>
              </a:rPr>
              <a:t>_________________________________________________________________________________________________________________________________________________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alibri"/>
                <a:cs typeface="Calibri"/>
              </a:rPr>
              <a:t>BERA (2014) </a:t>
            </a:r>
            <a:r>
              <a:rPr lang="en-US" sz="2400" i="1" dirty="0">
                <a:latin typeface="Calibri"/>
                <a:cs typeface="Calibri"/>
              </a:rPr>
              <a:t>Research and the Teaching Profession. </a:t>
            </a:r>
            <a:r>
              <a:rPr lang="en-US" sz="2400" dirty="0">
                <a:latin typeface="Calibri"/>
                <a:cs typeface="Calibri"/>
              </a:rPr>
              <a:t>British Educational Research Association. Available at: </a:t>
            </a:r>
            <a:r>
              <a:rPr lang="en-US" sz="2400" u="sng" dirty="0">
                <a:latin typeface="Calibri"/>
                <a:cs typeface="Calibri"/>
                <a:hlinkClick r:id="rId3"/>
              </a:rPr>
              <a:t>http://www.bera.ac.uk/wp-content/uploads/2013/12/BERA-RSA-Research-Teaching-Profession-FULL-REPORT-for-web.pdf\</a:t>
            </a:r>
            <a:endParaRPr lang="en-GB" sz="24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b="1" dirty="0">
              <a:latin typeface="Calibri"/>
              <a:cs typeface="Calibri"/>
            </a:endParaRPr>
          </a:p>
          <a:p>
            <a:endParaRPr lang="en-US" b="1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5349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0090"/>
                </a:solidFill>
                <a:latin typeface="+mn-lt"/>
              </a:rPr>
              <a:t>Professionals as Researchers CPD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597" y="1340768"/>
            <a:ext cx="7886700" cy="4290339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en-GB" sz="1500" dirty="0">
              <a:cs typeface="Arial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800" dirty="0">
                <a:cs typeface="Arial"/>
              </a:rPr>
              <a:t>In the last 6 years the University of Greenwich has  been offering opportunities for schools and more recently colleges to build teacher-led systematic research into everyday practice with the collaboration of the University of Greenwich.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2800" dirty="0">
              <a:cs typeface="Arial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2800" dirty="0">
              <a:cs typeface="Arial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800" dirty="0">
                <a:cs typeface="Arial"/>
              </a:rPr>
              <a:t>Our team will </a:t>
            </a:r>
            <a:r>
              <a:rPr lang="en-GB" sz="2800" dirty="0"/>
              <a:t>work alongside teachers on dynamic action research projects designed to investigate and enrich teaching and learning in ways which will have long- term, sustainable outcomes.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2000" dirty="0"/>
          </a:p>
          <a:p>
            <a:pPr marL="0" indent="0">
              <a:buNone/>
            </a:pP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58997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8318" y="1225960"/>
            <a:ext cx="7556313" cy="837080"/>
          </a:xfrm>
        </p:spPr>
        <p:txBody>
          <a:bodyPr>
            <a:noAutofit/>
          </a:bodyPr>
          <a:lstStyle/>
          <a:p>
            <a:pPr algn="ctr"/>
            <a:br>
              <a:rPr lang="en-US" sz="3000" b="1" dirty="0">
                <a:solidFill>
                  <a:srgbClr val="ED7D31"/>
                </a:solidFill>
                <a:latin typeface="Calibri"/>
                <a:cs typeface="Calibri"/>
              </a:rPr>
            </a:br>
            <a:r>
              <a:rPr lang="en-US" sz="3000" dirty="0">
                <a:solidFill>
                  <a:srgbClr val="ED7D31"/>
                </a:solidFill>
                <a:latin typeface="Calibri"/>
                <a:cs typeface="Calibri"/>
              </a:rPr>
              <a:t>Action research cycle</a:t>
            </a:r>
            <a:br>
              <a:rPr lang="en-US" sz="3000" dirty="0">
                <a:solidFill>
                  <a:srgbClr val="ED7D31"/>
                </a:solidFill>
                <a:latin typeface="Calibri"/>
                <a:cs typeface="Calibri"/>
              </a:rPr>
            </a:br>
            <a:endParaRPr lang="en-US" sz="3000" dirty="0">
              <a:solidFill>
                <a:srgbClr val="ED7D31"/>
              </a:solidFill>
              <a:latin typeface="Calibri"/>
              <a:cs typeface="Calibri"/>
            </a:endParaRPr>
          </a:p>
        </p:txBody>
      </p:sp>
      <p:pic>
        <p:nvPicPr>
          <p:cNvPr id="2" name="Picture 1" descr="A diagram of a proces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17" y="1841728"/>
            <a:ext cx="8148483" cy="40307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2C091E-3CC7-48B9-8657-A3CA619123A3}"/>
              </a:ext>
            </a:extLst>
          </p:cNvPr>
          <p:cNvSpPr txBox="1"/>
          <p:nvPr/>
        </p:nvSpPr>
        <p:spPr>
          <a:xfrm>
            <a:off x="6486525" y="1976423"/>
            <a:ext cx="17621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prstClr val="black"/>
                </a:solidFill>
                <a:highlight>
                  <a:srgbClr val="FFFF00"/>
                </a:highlight>
              </a:rPr>
              <a:t>Stage 1 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C67423-90E9-4D7C-8EEF-FE91F104BCF7}"/>
              </a:ext>
            </a:extLst>
          </p:cNvPr>
          <p:cNvSpPr txBox="1"/>
          <p:nvPr/>
        </p:nvSpPr>
        <p:spPr>
          <a:xfrm>
            <a:off x="4724400" y="4505787"/>
            <a:ext cx="17621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prstClr val="black"/>
                </a:solidFill>
                <a:highlight>
                  <a:srgbClr val="00FFFF"/>
                </a:highlight>
              </a:rPr>
              <a:t>Stage 2 action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9070A5-DD19-4558-8295-17FA4253F79F}"/>
              </a:ext>
            </a:extLst>
          </p:cNvPr>
          <p:cNvSpPr txBox="1">
            <a:spLocks/>
          </p:cNvSpPr>
          <p:nvPr/>
        </p:nvSpPr>
        <p:spPr>
          <a:xfrm>
            <a:off x="487517" y="1077601"/>
            <a:ext cx="7286625" cy="43100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rgbClr val="000090"/>
                </a:solidFill>
                <a:latin typeface="Calibri"/>
                <a:cs typeface="Calibri"/>
              </a:rPr>
              <a:t>Action research approach</a:t>
            </a:r>
          </a:p>
        </p:txBody>
      </p:sp>
    </p:spTree>
    <p:extLst>
      <p:ext uri="{BB962C8B-B14F-4D97-AF65-F5344CB8AC3E}">
        <p14:creationId xmlns:p14="http://schemas.microsoft.com/office/powerpoint/2010/main" val="811303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53070"/>
            <a:ext cx="7772400" cy="1470025"/>
          </a:xfrm>
        </p:spPr>
        <p:txBody>
          <a:bodyPr/>
          <a:lstStyle/>
          <a:p>
            <a:r>
              <a:rPr lang="en-GB" dirty="0"/>
              <a:t>Identifying an area of professional concern or interest</a:t>
            </a:r>
          </a:p>
        </p:txBody>
      </p:sp>
      <p:sp>
        <p:nvSpPr>
          <p:cNvPr id="3" name="Subtit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2000" dirty="0"/>
          </a:p>
          <a:p>
            <a:endParaRPr lang="en-GB" sz="2000" dirty="0"/>
          </a:p>
        </p:txBody>
      </p:sp>
      <p:sp>
        <p:nvSpPr>
          <p:cNvPr id="5" name="Cloud Callou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7584" y="4834905"/>
            <a:ext cx="1800200" cy="104236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1EF1FD64-B5B4-46FE-BE9C-01A2CC81F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651559"/>
              </p:ext>
            </p:extLst>
          </p:nvPr>
        </p:nvGraphicFramePr>
        <p:xfrm>
          <a:off x="1644352" y="2819636"/>
          <a:ext cx="6672064" cy="1656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2064">
                  <a:extLst>
                    <a:ext uri="{9D8B030D-6E8A-4147-A177-3AD203B41FA5}">
                      <a16:colId xmlns:a16="http://schemas.microsoft.com/office/drawing/2014/main" val="3402228361"/>
                    </a:ext>
                  </a:extLst>
                </a:gridCol>
              </a:tblGrid>
              <a:tr h="1656184">
                <a:tc>
                  <a:txBody>
                    <a:bodyPr/>
                    <a:lstStyle/>
                    <a:p>
                      <a:r>
                        <a:rPr lang="en-GB" sz="3600" dirty="0"/>
                        <a:t>Identifying professional/ educational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618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19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Presentation of findings (non- credit)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Teachers will design a PowerPoint for upload onto the Professional as Researchers’ site</a:t>
            </a:r>
          </a:p>
          <a:p>
            <a:r>
              <a:rPr lang="en-GB" u="sng" dirty="0"/>
              <a:t>Headings include:</a:t>
            </a:r>
          </a:p>
          <a:p>
            <a:pPr lvl="1"/>
            <a:r>
              <a:rPr lang="en-GB" dirty="0"/>
              <a:t>Context</a:t>
            </a:r>
          </a:p>
          <a:p>
            <a:pPr lvl="1"/>
            <a:r>
              <a:rPr lang="en-GB" dirty="0"/>
              <a:t>Research inspiration and rationale</a:t>
            </a:r>
          </a:p>
          <a:p>
            <a:pPr lvl="1"/>
            <a:r>
              <a:rPr lang="en-GB" dirty="0"/>
              <a:t>Professional tensions</a:t>
            </a:r>
          </a:p>
          <a:p>
            <a:pPr lvl="1"/>
            <a:r>
              <a:rPr lang="en-GB" dirty="0"/>
              <a:t>Aims</a:t>
            </a:r>
          </a:p>
          <a:p>
            <a:pPr lvl="1"/>
            <a:r>
              <a:rPr lang="en-GB" dirty="0"/>
              <a:t>Actions</a:t>
            </a:r>
          </a:p>
          <a:p>
            <a:pPr lvl="1"/>
            <a:r>
              <a:rPr lang="en-GB" dirty="0"/>
              <a:t>Outline</a:t>
            </a:r>
          </a:p>
          <a:p>
            <a:pPr lvl="1"/>
            <a:r>
              <a:rPr lang="en-GB" dirty="0"/>
              <a:t>Data collection</a:t>
            </a:r>
          </a:p>
          <a:p>
            <a:pPr lvl="1"/>
            <a:r>
              <a:rPr lang="en-GB" dirty="0"/>
              <a:t>Analysis of data</a:t>
            </a:r>
          </a:p>
          <a:p>
            <a:pPr lvl="1"/>
            <a:r>
              <a:rPr lang="en-GB" dirty="0"/>
              <a:t>Impact</a:t>
            </a:r>
          </a:p>
          <a:p>
            <a:pPr lvl="1"/>
            <a:r>
              <a:rPr lang="en-GB" dirty="0"/>
              <a:t>Reflections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4135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EE4EF47895F341B81A52D0B0A0CBAD" ma:contentTypeVersion="20" ma:contentTypeDescription="Create a new document." ma:contentTypeScope="" ma:versionID="7d99ae0dde93b8643f18a4419fdbc363">
  <xsd:schema xmlns:xsd="http://www.w3.org/2001/XMLSchema" xmlns:xs="http://www.w3.org/2001/XMLSchema" xmlns:p="http://schemas.microsoft.com/office/2006/metadata/properties" xmlns:ns2="837d267a-c3cb-4ab8-a496-d0e02b252dea" xmlns:ns3="6c18711c-155f-433f-b821-f37c9ea1c484" targetNamespace="http://schemas.microsoft.com/office/2006/metadata/properties" ma:root="true" ma:fieldsID="cc3f9cadbc3477e8f4f0daf1a34efc36" ns2:_="" ns3:_="">
    <xsd:import namespace="837d267a-c3cb-4ab8-a496-d0e02b252dea"/>
    <xsd:import namespace="6c18711c-155f-433f-b821-f37c9ea1c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d267a-c3cb-4ab8-a496-d0e02b252d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abe8b55-4679-4325-8f0c-12ecc78214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8711c-155f-433f-b821-f37c9ea1c48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09c9806-39b6-42bb-8fc7-8bd516d342dc}" ma:internalName="TaxCatchAll" ma:showField="CatchAllData" ma:web="6c18711c-155f-433f-b821-f37c9ea1c4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c18711c-155f-433f-b821-f37c9ea1c484" xsi:nil="true"/>
    <lcf76f155ced4ddcb4097134ff3c332f xmlns="837d267a-c3cb-4ab8-a496-d0e02b252de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15F8630-629A-46B3-B935-ECDBD84A5C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7d267a-c3cb-4ab8-a496-d0e02b252dea"/>
    <ds:schemaRef ds:uri="6c18711c-155f-433f-b821-f37c9ea1c4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58F509-6D57-46CC-ADA9-33D09A965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87FCBE-539F-4F45-84FA-87D6A7EDAE78}">
  <ds:schemaRefs>
    <ds:schemaRef ds:uri="http://schemas.microsoft.com/office/2006/metadata/properties"/>
    <ds:schemaRef ds:uri="http://schemas.microsoft.com/office/infopath/2007/PartnerControls"/>
    <ds:schemaRef ds:uri="6c18711c-155f-433f-b821-f37c9ea1c484"/>
    <ds:schemaRef ds:uri="837d267a-c3cb-4ab8-a496-d0e02b252de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596</Words>
  <Application>Microsoft Office PowerPoint</Application>
  <PresentationFormat>On-screen Show (4:3)</PresentationFormat>
  <Paragraphs>81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Professionals as Researchers in the Further Education &amp; Skills Sector </vt:lpstr>
      <vt:lpstr>Aims of the Professionals as Researchers programme:</vt:lpstr>
      <vt:lpstr>Research-based projects as professional development - the impact on learners and organisations </vt:lpstr>
      <vt:lpstr>Professional development and Impact</vt:lpstr>
      <vt:lpstr>Research-engaged colleges/schools </vt:lpstr>
      <vt:lpstr>Professionals as Researchers CPD </vt:lpstr>
      <vt:lpstr> Action research cycle </vt:lpstr>
      <vt:lpstr>Identifying an area of professional concern or interest</vt:lpstr>
      <vt:lpstr>Presentation of findings (non- credit)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Professionals as Researchers in the Further Education &amp; Skills Sector Introduction</dc:title>
  <dc:creator>Michelle Best</dc:creator>
  <cp:lastModifiedBy>Grace Evenden</cp:lastModifiedBy>
  <cp:revision>8</cp:revision>
  <dcterms:created xsi:type="dcterms:W3CDTF">2020-10-13T09:52:06Z</dcterms:created>
  <dcterms:modified xsi:type="dcterms:W3CDTF">2024-08-22T16:15:08Z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0x010100DFEE4EF47895F341B81A52D0B0A0CBAD</vt:lpwstr>
  </property>
</Properties>
</file>